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80" r:id="rId10"/>
    <p:sldId id="281" r:id="rId11"/>
    <p:sldId id="282" r:id="rId12"/>
    <p:sldId id="283" r:id="rId13"/>
    <p:sldId id="284" r:id="rId14"/>
    <p:sldId id="263" r:id="rId15"/>
    <p:sldId id="265" r:id="rId16"/>
    <p:sldId id="285" r:id="rId17"/>
    <p:sldId id="266" r:id="rId18"/>
    <p:sldId id="267" r:id="rId19"/>
    <p:sldId id="277" r:id="rId20"/>
    <p:sldId id="273" r:id="rId21"/>
    <p:sldId id="274" r:id="rId22"/>
    <p:sldId id="275" r:id="rId23"/>
    <p:sldId id="276" r:id="rId24"/>
    <p:sldId id="292" r:id="rId25"/>
    <p:sldId id="291" r:id="rId26"/>
    <p:sldId id="286" r:id="rId27"/>
    <p:sldId id="287" r:id="rId28"/>
    <p:sldId id="288" r:id="rId29"/>
    <p:sldId id="289" r:id="rId30"/>
    <p:sldId id="290" r:id="rId31"/>
    <p:sldId id="293" r:id="rId32"/>
    <p:sldId id="294" r:id="rId33"/>
    <p:sldId id="295" r:id="rId34"/>
    <p:sldId id="296" r:id="rId35"/>
    <p:sldId id="297" r:id="rId36"/>
    <p:sldId id="299" r:id="rId37"/>
    <p:sldId id="298" r:id="rId38"/>
    <p:sldId id="300" r:id="rId39"/>
    <p:sldId id="264" r:id="rId40"/>
    <p:sldId id="301" r:id="rId41"/>
    <p:sldId id="268" r:id="rId42"/>
    <p:sldId id="278" r:id="rId43"/>
    <p:sldId id="269" r:id="rId44"/>
    <p:sldId id="272" r:id="rId45"/>
    <p:sldId id="271" r:id="rId46"/>
    <p:sldId id="302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yixin" initials="xy" lastIdx="5" clrIdx="0">
    <p:extLst>
      <p:ext uri="{19B8F6BF-5375-455C-9EA6-DF929625EA0E}">
        <p15:presenceInfo xmlns:p15="http://schemas.microsoft.com/office/powerpoint/2012/main" userId="cfba541e0bb2d1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33"/>
    <a:srgbClr val="FFFFFF"/>
    <a:srgbClr val="CC6600"/>
    <a:srgbClr val="0000C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05T14:14:39.846" idx="5">
    <p:pos x="7680" y="-23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25T17:51:03.026" idx="1">
    <p:pos x="2672" y="166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26T09:19:22.370" idx="2">
    <p:pos x="6822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26T11:07:41.971" idx="4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A3E4A-B15C-434A-A8D7-0A34F6900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603C30-C41D-4766-A4CE-6DFE2337C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B45D34-FC00-46DB-B4AF-E9D289D35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4A33-5627-4A17-A3B1-2D5421329039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C15243-0692-4C0D-B150-C4E4689B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7C430B-0862-44C3-8507-0F72A477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9E79-F249-4AB4-9BD4-E9138C185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365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EC4A5-1DAB-429B-B64A-E975436D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509301-D4BF-4200-923B-C8B660854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94BC6B-2600-4139-B0CE-5917C207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4A33-5627-4A17-A3B1-2D5421329039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B99173-8C8E-40BB-8F12-701D181E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109202-43F5-400A-B532-785478ACE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9E79-F249-4AB4-9BD4-E9138C185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89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DB21E4-8FDD-48E0-8B1A-541091A2A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99CDFB-9E2B-4E01-B85B-1B5A56045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8BB27C-4E41-40F1-83B8-5B2467C1E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4A33-5627-4A17-A3B1-2D5421329039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E6D771-5672-4439-9AAA-88D8213E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EB1A3E-5A0A-4BF6-BA72-5354DE45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9E79-F249-4AB4-9BD4-E9138C185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3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A8C5D-58B7-4317-80AF-794B41BB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0E5EE8-01A6-4E0F-8A76-862499252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16783D-DBB1-436F-8DE7-774F04ADD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4A33-5627-4A17-A3B1-2D5421329039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D9A256-E720-4BCA-9105-F9C0969B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5A1731-CE51-48F9-9994-498813DA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9E79-F249-4AB4-9BD4-E9138C185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723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D6010-A9D6-4971-BE4D-7DC0B63F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46CA05-3994-4C9C-AC67-B2618D9D9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EBE4B9-CE0E-4D0B-BDBF-255131D0E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4A33-5627-4A17-A3B1-2D5421329039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16DDC4-E666-42E6-854C-1F2483B93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999379-4904-4E29-A3DA-3C0DDF92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9E79-F249-4AB4-9BD4-E9138C185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310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567A6-433F-451A-965A-7B89241F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D77D82-E5A4-463F-9731-40A7812E4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339204-46DA-459A-B2C6-0FEE53D9B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A22D41-4B46-429A-A321-51AC859A8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4A33-5627-4A17-A3B1-2D5421329039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D2D0EE-C6E3-46C1-965C-A2A59F09F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525E45-49A9-4FA8-9940-7DBDAE11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9E79-F249-4AB4-9BD4-E9138C185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577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992CF-10EE-4C80-BB83-6F928B2C7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BBB8AB-0628-4866-931D-BF5E901CC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4187E9-EEE4-4B71-9281-C30DD99B0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0C35F6-4CE7-489F-8716-56E752F74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9292939-6422-42A9-B8AD-62E30B82A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DB32E99-1CBF-496F-8FD7-BCAFFDC8D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4A33-5627-4A17-A3B1-2D5421329039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4FEDFA1-F6BC-4959-B6E2-852227FE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0FED99-C928-497F-B12C-CEFCA264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9E79-F249-4AB4-9BD4-E9138C185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60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83BD9-DA73-422B-A029-AC19E5BA5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3ACEC5-D66D-4F1E-A59D-6E6FCCCF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4A33-5627-4A17-A3B1-2D5421329039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DD9571-14F6-48EC-BED4-DF00123F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AE336D-9DB4-4F54-B21E-FBBAE7CB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9E79-F249-4AB4-9BD4-E9138C185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37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8B8129-229E-486B-B26F-648BE036E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4A33-5627-4A17-A3B1-2D5421329039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8A4AF0-E9AA-488F-BA94-0B0372E2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BDFA9A-48A4-47D0-80A0-9F2BC587C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9E79-F249-4AB4-9BD4-E9138C185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938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36045-B0AB-4BEE-AE48-9F0FE9C9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3BDCE8-A041-4946-B21A-D066E9F4D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EC84F0-2004-4B04-99E8-4A1890357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932479-9DA8-4369-8A9F-B948D304C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4A33-5627-4A17-A3B1-2D5421329039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E5F5D3-6F75-48E3-AEC8-0E63491F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83208C-C51E-4F79-933B-E126DC18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9E79-F249-4AB4-9BD4-E9138C185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276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C8F23-EF30-43E0-AD62-74B06CDD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50A3FD-93AF-4E59-90CB-43DA15484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DAB74F-AF75-4BB1-BFC2-F89BC131D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BDF2A3-BA8B-4460-B241-EEAC9807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4A33-5627-4A17-A3B1-2D5421329039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73BA1-755B-4112-B8A9-1126FBB98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AAD25B-6B4F-4452-833F-9D479DEF0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9E79-F249-4AB4-9BD4-E9138C185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52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3E1087-802F-4217-BC82-1D1264B8A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1525E8-C27A-4ACD-9E8C-A6D63425A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5337BA-E0DC-4999-BF2B-26647F8104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04A33-5627-4A17-A3B1-2D5421329039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B48186-7917-4DFD-83DF-83667E917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BF3B0C-65E3-4437-962C-86382ED10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E9E79-F249-4AB4-9BD4-E9138C185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53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slide" Target="slide4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file:///C:\Users\68921\Desktop\&#24917;&#36947;\&#32032;&#26448;\&#31048;&#31095;La%20Preghiera-Antoniano&#23567;&#21512;&#21809;&#22242;.wmv" TargetMode="External"/><Relationship Id="rId5" Type="http://schemas.openxmlformats.org/officeDocument/2006/relationships/slide" Target="slide2.xml"/><Relationship Id="rId4" Type="http://schemas.openxmlformats.org/officeDocument/2006/relationships/slide" Target="slide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3.xml"/><Relationship Id="rId4" Type="http://schemas.openxmlformats.org/officeDocument/2006/relationships/slide" Target="slide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slide" Target="slide17.xml"/><Relationship Id="rId4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Relationship Id="rId9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30.xml"/><Relationship Id="rId4" Type="http://schemas.openxmlformats.org/officeDocument/2006/relationships/slide" Target="slide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hyperlink" Target="&#24120;&#29992;&#32463;&#25991;.pptx" TargetMode="External"/><Relationship Id="rId4" Type="http://schemas.openxmlformats.org/officeDocument/2006/relationships/slide" Target="slide3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572b5943gx6CTIPa74438&amp;690.jpg">
            <a:extLst>
              <a:ext uri="{FF2B5EF4-FFF2-40B4-BE49-F238E27FC236}">
                <a16:creationId xmlns:a16="http://schemas.microsoft.com/office/drawing/2014/main" id="{E91FF897-400B-4EEE-A235-BCAD57675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0" b="397"/>
          <a:stretch/>
        </p:blipFill>
        <p:spPr>
          <a:xfrm>
            <a:off x="-193286" y="-203200"/>
            <a:ext cx="12736082" cy="72096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8C43FA61-7CF7-48CB-8234-79E703DC26D6}"/>
              </a:ext>
            </a:extLst>
          </p:cNvPr>
          <p:cNvSpPr txBox="1"/>
          <p:nvPr/>
        </p:nvSpPr>
        <p:spPr>
          <a:xfrm>
            <a:off x="8056153" y="2052683"/>
            <a:ext cx="400052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schemeClr val="bg1"/>
                </a:solidFill>
              </a:rPr>
              <a:t>二、耶稣基督的祈祷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3" name="TextBox 7">
            <a:hlinkClick r:id="rId4" action="ppaction://hlinksldjump"/>
            <a:extLst>
              <a:ext uri="{FF2B5EF4-FFF2-40B4-BE49-F238E27FC236}">
                <a16:creationId xmlns:a16="http://schemas.microsoft.com/office/drawing/2014/main" id="{75A9BDD4-5296-40E2-9B9F-DAC84B12E99E}"/>
              </a:ext>
            </a:extLst>
          </p:cNvPr>
          <p:cNvSpPr txBox="1"/>
          <p:nvPr/>
        </p:nvSpPr>
        <p:spPr>
          <a:xfrm>
            <a:off x="8094031" y="2637458"/>
            <a:ext cx="35719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三、基督徒的祈祷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4B0869B4-DFC4-44CF-8403-D882959B4533}"/>
              </a:ext>
            </a:extLst>
          </p:cNvPr>
          <p:cNvSpPr txBox="1"/>
          <p:nvPr/>
        </p:nvSpPr>
        <p:spPr>
          <a:xfrm>
            <a:off x="7628353" y="189130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基督徒的祈祷</a:t>
            </a:r>
          </a:p>
        </p:txBody>
      </p:sp>
      <p:sp>
        <p:nvSpPr>
          <p:cNvPr id="5" name="TextBox 6">
            <a:hlinkClick r:id="rId5" action="ppaction://hlinksldjump"/>
            <a:extLst>
              <a:ext uri="{FF2B5EF4-FFF2-40B4-BE49-F238E27FC236}">
                <a16:creationId xmlns:a16="http://schemas.microsoft.com/office/drawing/2014/main" id="{57512F05-E774-46C3-9FBF-03B2175E9C14}"/>
              </a:ext>
            </a:extLst>
          </p:cNvPr>
          <p:cNvSpPr txBox="1"/>
          <p:nvPr/>
        </p:nvSpPr>
        <p:spPr>
          <a:xfrm>
            <a:off x="8056153" y="1406711"/>
            <a:ext cx="3258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schemeClr val="bg1"/>
                </a:solidFill>
              </a:rPr>
              <a:t>一</a:t>
            </a:r>
            <a:r>
              <a:rPr lang="zh-CN" altLang="en-US" sz="3200" b="1">
                <a:solidFill>
                  <a:schemeClr val="bg1"/>
                </a:solidFill>
              </a:rPr>
              <a:t>、祈祷是什么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动作按钮: 自定义 8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230A2D69-4F71-49F5-A0C3-4FCD9A40CAE5}"/>
              </a:ext>
            </a:extLst>
          </p:cNvPr>
          <p:cNvSpPr/>
          <p:nvPr/>
        </p:nvSpPr>
        <p:spPr>
          <a:xfrm>
            <a:off x="11665931" y="6161567"/>
            <a:ext cx="642942" cy="50006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动作按钮: 影片 10">
            <a:hlinkClick r:id="rId6" action="ppaction://hlinkfile" highlightClick="1"/>
            <a:extLst>
              <a:ext uri="{FF2B5EF4-FFF2-40B4-BE49-F238E27FC236}">
                <a16:creationId xmlns:a16="http://schemas.microsoft.com/office/drawing/2014/main" id="{F8360EAD-13CE-4004-8FF3-21654BE33336}"/>
              </a:ext>
            </a:extLst>
          </p:cNvPr>
          <p:cNvSpPr/>
          <p:nvPr/>
        </p:nvSpPr>
        <p:spPr>
          <a:xfrm>
            <a:off x="10770797" y="6125848"/>
            <a:ext cx="785818" cy="571504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58C70A85-07ED-4CB9-B436-17203C25F906}"/>
              </a:ext>
            </a:extLst>
          </p:cNvPr>
          <p:cNvSpPr txBox="1"/>
          <p:nvPr/>
        </p:nvSpPr>
        <p:spPr>
          <a:xfrm>
            <a:off x="8179752" y="3265907"/>
            <a:ext cx="3010971" cy="584775"/>
          </a:xfrm>
          <a:prstGeom prst="rect">
            <a:avLst/>
          </a:prstGeom>
          <a:solidFill>
            <a:srgbClr val="0070C0">
              <a:alpha val="57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四、与你分享</a:t>
            </a:r>
          </a:p>
        </p:txBody>
      </p:sp>
    </p:spTree>
    <p:extLst>
      <p:ext uri="{BB962C8B-B14F-4D97-AF65-F5344CB8AC3E}">
        <p14:creationId xmlns:p14="http://schemas.microsoft.com/office/powerpoint/2010/main" val="395077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73F3BF-1976-4AED-8CF5-02A4DE979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59" y="16516"/>
            <a:ext cx="12196759" cy="682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E6B0EA9C-5BA4-415E-AEAF-A8D41323FB95}"/>
              </a:ext>
            </a:extLst>
          </p:cNvPr>
          <p:cNvSpPr txBox="1"/>
          <p:nvPr/>
        </p:nvSpPr>
        <p:spPr>
          <a:xfrm>
            <a:off x="8688636" y="2068254"/>
            <a:ext cx="1940374" cy="769441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默想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B3C7DB3-FEBE-4026-8D40-5F0D96C8306E}"/>
              </a:ext>
            </a:extLst>
          </p:cNvPr>
          <p:cNvSpPr txBox="1"/>
          <p:nvPr/>
        </p:nvSpPr>
        <p:spPr>
          <a:xfrm>
            <a:off x="7553899" y="3285537"/>
            <a:ext cx="4505898" cy="3539430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默想是心灵的探索，在默想时我们通常利用书本，如圣经、圣像、弥撒礼仪经文、历代圣人的灵修著作、历史书或大自然这本书，将自己与之对照，以汲取上主的爱与真理，并分辨上主的旨意，善度基督徒的生活。</a:t>
            </a:r>
          </a:p>
        </p:txBody>
      </p:sp>
    </p:spTree>
    <p:extLst>
      <p:ext uri="{BB962C8B-B14F-4D97-AF65-F5344CB8AC3E}">
        <p14:creationId xmlns:p14="http://schemas.microsoft.com/office/powerpoint/2010/main" val="347930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8683DAA6-1B70-4281-95A9-E5BCA531FA8F}"/>
              </a:ext>
            </a:extLst>
          </p:cNvPr>
          <p:cNvSpPr txBox="1"/>
          <p:nvPr/>
        </p:nvSpPr>
        <p:spPr>
          <a:xfrm>
            <a:off x="1421175" y="1792038"/>
            <a:ext cx="1718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心祷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7D5CD308-04BC-491A-B919-C339D8438E52}"/>
              </a:ext>
            </a:extLst>
          </p:cNvPr>
          <p:cNvSpPr txBox="1"/>
          <p:nvPr/>
        </p:nvSpPr>
        <p:spPr>
          <a:xfrm>
            <a:off x="363228" y="2693803"/>
            <a:ext cx="45499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圣女大德兰说：“依我的见解，心祷无异于朋友间的密谈：意思就是经常单独与我们深知那爱我们的天主交谈。”所以，心祷是寻求“我心所爱的那一位” ，就是寻求耶稣，并在祂内寻求父。心祷是以耶稣为焦点的信德的凝视、是爱的共融。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7539AE-5482-4687-9967-643689ED5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194" y="0"/>
            <a:ext cx="7278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3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00051033840be7c8t.jpg">
            <a:extLst>
              <a:ext uri="{FF2B5EF4-FFF2-40B4-BE49-F238E27FC236}">
                <a16:creationId xmlns:a16="http://schemas.microsoft.com/office/drawing/2014/main" id="{AC63C5E9-9750-4081-9DF6-7D6BCC5B8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360" y="-124077"/>
            <a:ext cx="10440745" cy="6982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6B72B0-58F1-4E86-A822-6188CB40F506}"/>
              </a:ext>
            </a:extLst>
          </p:cNvPr>
          <p:cNvSpPr txBox="1"/>
          <p:nvPr/>
        </p:nvSpPr>
        <p:spPr>
          <a:xfrm>
            <a:off x="10499072" y="132202"/>
            <a:ext cx="1477328" cy="66211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教会也向我们指出，人在上主面前是乞丐。祈祷是我们无功而得的恩典。我们要以谦虚的心接受祈祷的恩惠。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动作按钮: 后退或前一项 4">
            <a:hlinkClick r:id="rId3" action="ppaction://hlinksldjump"/>
            <a:extLst>
              <a:ext uri="{FF2B5EF4-FFF2-40B4-BE49-F238E27FC236}">
                <a16:creationId xmlns:a16="http://schemas.microsoft.com/office/drawing/2014/main" id="{70D9D194-B7CA-469E-9888-176EC1F3DCF6}"/>
              </a:ext>
            </a:extLst>
          </p:cNvPr>
          <p:cNvSpPr/>
          <p:nvPr/>
        </p:nvSpPr>
        <p:spPr>
          <a:xfrm>
            <a:off x="10402385" y="6191479"/>
            <a:ext cx="702598" cy="43516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9AAF3D-A83A-4F93-92B4-D798496F4720}"/>
              </a:ext>
            </a:extLst>
          </p:cNvPr>
          <p:cNvSpPr txBox="1"/>
          <p:nvPr/>
        </p:nvSpPr>
        <p:spPr>
          <a:xfrm>
            <a:off x="120120" y="132202"/>
            <a:ext cx="5355263" cy="923330"/>
          </a:xfrm>
          <a:prstGeom prst="rect">
            <a:avLst/>
          </a:prstGeom>
          <a:solidFill>
            <a:srgbClr val="FFFFFF">
              <a:alpha val="89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5400" b="1" i="0" dirty="0"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你们要亲近天主，</a:t>
            </a:r>
            <a:endParaRPr lang="en-US" altLang="zh-CN" sz="5400" b="1" i="0" dirty="0">
              <a:effectLst/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1CEADC-0F3D-40C9-A7CF-75D5163B7169}"/>
              </a:ext>
            </a:extLst>
          </p:cNvPr>
          <p:cNvSpPr txBox="1"/>
          <p:nvPr/>
        </p:nvSpPr>
        <p:spPr>
          <a:xfrm>
            <a:off x="120120" y="1055532"/>
            <a:ext cx="5975880" cy="923330"/>
          </a:xfrm>
          <a:prstGeom prst="rect">
            <a:avLst/>
          </a:prstGeom>
          <a:solidFill>
            <a:srgbClr val="FFFFFF">
              <a:alpha val="89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5400" b="1" i="0" dirty="0"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天主就必亲近你们。</a:t>
            </a:r>
            <a:endParaRPr lang="zh-CN" altLang="en-US" sz="5400" b="1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026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2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t013035d68280df90e9.jpg">
            <a:extLst>
              <a:ext uri="{FF2B5EF4-FFF2-40B4-BE49-F238E27FC236}">
                <a16:creationId xmlns:a16="http://schemas.microsoft.com/office/drawing/2014/main" id="{A7FDDCBE-0008-487F-8A02-8AFEFB13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56" t="6640" b="26562"/>
          <a:stretch>
            <a:fillRect/>
          </a:stretch>
        </p:blipFill>
        <p:spPr>
          <a:xfrm>
            <a:off x="-142240" y="-101509"/>
            <a:ext cx="12551099" cy="7061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33552A-F0E7-4C89-BE36-BCF71312BCBF}"/>
              </a:ext>
            </a:extLst>
          </p:cNvPr>
          <p:cNvSpPr txBox="1"/>
          <p:nvPr/>
        </p:nvSpPr>
        <p:spPr>
          <a:xfrm>
            <a:off x="7044044" y="4027712"/>
            <a:ext cx="4661908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lvl="0"/>
            <a:r>
              <a:rPr lang="zh-CN" altLang="en-US" sz="4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耶稣基督的祈祷</a:t>
            </a:r>
            <a:endParaRPr lang="zh-CN" altLang="zh-CN" sz="48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0C285962-643E-4568-8D9B-425021953673}"/>
              </a:ext>
            </a:extLst>
          </p:cNvPr>
          <p:cNvSpPr txBox="1"/>
          <p:nvPr/>
        </p:nvSpPr>
        <p:spPr>
          <a:xfrm>
            <a:off x="6907807" y="4968015"/>
            <a:ext cx="4214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1</a:t>
            </a:r>
            <a:r>
              <a:rPr lang="zh-CN" altLang="en-US" sz="3200" b="1" dirty="0">
                <a:solidFill>
                  <a:schemeClr val="bg1"/>
                </a:solidFill>
              </a:rPr>
              <a:t>、耶稣自己怎样祈祷</a:t>
            </a:r>
          </a:p>
        </p:txBody>
      </p:sp>
      <p:sp>
        <p:nvSpPr>
          <p:cNvPr id="4" name="TextBox 5">
            <a:hlinkClick r:id="rId4" action="ppaction://hlinksldjump"/>
            <a:extLst>
              <a:ext uri="{FF2B5EF4-FFF2-40B4-BE49-F238E27FC236}">
                <a16:creationId xmlns:a16="http://schemas.microsoft.com/office/drawing/2014/main" id="{36F449DD-4BDF-404A-A2D5-4CB6E8D7EA0D}"/>
              </a:ext>
            </a:extLst>
          </p:cNvPr>
          <p:cNvSpPr txBox="1"/>
          <p:nvPr/>
        </p:nvSpPr>
        <p:spPr>
          <a:xfrm>
            <a:off x="6907807" y="5552790"/>
            <a:ext cx="5355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r>
              <a:rPr lang="zh-CN" altLang="en-US" sz="3200" b="1" dirty="0">
                <a:solidFill>
                  <a:schemeClr val="bg1"/>
                </a:solidFill>
              </a:rPr>
              <a:t>、耶稣教导我们应如何祈祷</a:t>
            </a:r>
          </a:p>
        </p:txBody>
      </p:sp>
      <p:sp>
        <p:nvSpPr>
          <p:cNvPr id="5" name="TextBox 6">
            <a:hlinkClick r:id="rId5" action="ppaction://hlinksldjump"/>
            <a:extLst>
              <a:ext uri="{FF2B5EF4-FFF2-40B4-BE49-F238E27FC236}">
                <a16:creationId xmlns:a16="http://schemas.microsoft.com/office/drawing/2014/main" id="{749E6BD0-1ADE-46E1-ABA2-68E1EDC1FDBE}"/>
              </a:ext>
            </a:extLst>
          </p:cNvPr>
          <p:cNvSpPr txBox="1"/>
          <p:nvPr/>
        </p:nvSpPr>
        <p:spPr>
          <a:xfrm>
            <a:off x="6907807" y="6109956"/>
            <a:ext cx="4495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r>
              <a:rPr lang="zh-CN" altLang="en-US" sz="3200" b="1" dirty="0">
                <a:solidFill>
                  <a:schemeClr val="bg1"/>
                </a:solidFill>
              </a:rPr>
              <a:t>、耶稣俯允我们的祈祷</a:t>
            </a:r>
          </a:p>
        </p:txBody>
      </p:sp>
      <p:sp>
        <p:nvSpPr>
          <p:cNvPr id="6" name="动作按钮: 开始 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61790CB-30B9-4223-97EE-9CBEC3FC52D0}"/>
              </a:ext>
            </a:extLst>
          </p:cNvPr>
          <p:cNvSpPr/>
          <p:nvPr/>
        </p:nvSpPr>
        <p:spPr>
          <a:xfrm>
            <a:off x="11548938" y="6469930"/>
            <a:ext cx="785818" cy="357190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2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Res056.jpg">
            <a:extLst>
              <a:ext uri="{FF2B5EF4-FFF2-40B4-BE49-F238E27FC236}">
                <a16:creationId xmlns:a16="http://schemas.microsoft.com/office/drawing/2014/main" id="{2BB822E3-DB27-4A3B-8E7A-6A8B62D4C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2" r="361" b="36304"/>
          <a:stretch/>
        </p:blipFill>
        <p:spPr>
          <a:xfrm>
            <a:off x="-165252" y="-95434"/>
            <a:ext cx="12570926" cy="7048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CBBE66EA-A4A5-485B-BDB1-AF6B65D00004}"/>
              </a:ext>
            </a:extLst>
          </p:cNvPr>
          <p:cNvSpPr txBox="1"/>
          <p:nvPr/>
        </p:nvSpPr>
        <p:spPr>
          <a:xfrm>
            <a:off x="650224" y="286779"/>
            <a:ext cx="4470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耶稣自己怎样祈祷</a:t>
            </a:r>
          </a:p>
        </p:txBody>
      </p:sp>
      <p:sp>
        <p:nvSpPr>
          <p:cNvPr id="14" name="文本框 13">
            <a:hlinkClick r:id="rId3" action="ppaction://hlinksldjump"/>
            <a:extLst>
              <a:ext uri="{FF2B5EF4-FFF2-40B4-BE49-F238E27FC236}">
                <a16:creationId xmlns:a16="http://schemas.microsoft.com/office/drawing/2014/main" id="{0EB5F9D2-7476-453A-8DC3-3FCCE53F713D}"/>
              </a:ext>
            </a:extLst>
          </p:cNvPr>
          <p:cNvSpPr txBox="1"/>
          <p:nvPr/>
        </p:nvSpPr>
        <p:spPr>
          <a:xfrm>
            <a:off x="1695146" y="1030981"/>
            <a:ext cx="3120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耶稣何时祈祷</a:t>
            </a:r>
            <a:endParaRPr lang="zh-CN" altLang="en-US" sz="3200" dirty="0"/>
          </a:p>
        </p:txBody>
      </p:sp>
      <p:sp>
        <p:nvSpPr>
          <p:cNvPr id="15" name="文本框 14">
            <a:hlinkClick r:id="rId4" action="ppaction://hlinksldjump"/>
            <a:extLst>
              <a:ext uri="{FF2B5EF4-FFF2-40B4-BE49-F238E27FC236}">
                <a16:creationId xmlns:a16="http://schemas.microsoft.com/office/drawing/2014/main" id="{C5592AE8-7CA4-45D4-80D9-F94FF3FB4626}"/>
              </a:ext>
            </a:extLst>
          </p:cNvPr>
          <p:cNvSpPr txBox="1"/>
          <p:nvPr/>
        </p:nvSpPr>
        <p:spPr>
          <a:xfrm>
            <a:off x="1695146" y="1638751"/>
            <a:ext cx="2887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耶稣何地祈祷</a:t>
            </a:r>
            <a:endParaRPr lang="zh-CN" altLang="en-US" sz="3200" dirty="0"/>
          </a:p>
        </p:txBody>
      </p:sp>
      <p:sp>
        <p:nvSpPr>
          <p:cNvPr id="16" name="文本框 15">
            <a:hlinkClick r:id="rId5" action="ppaction://hlinksldjump"/>
            <a:extLst>
              <a:ext uri="{FF2B5EF4-FFF2-40B4-BE49-F238E27FC236}">
                <a16:creationId xmlns:a16="http://schemas.microsoft.com/office/drawing/2014/main" id="{0CFC4ECC-2CB7-4EB4-8DC7-53180024A7B4}"/>
              </a:ext>
            </a:extLst>
          </p:cNvPr>
          <p:cNvSpPr txBox="1"/>
          <p:nvPr/>
        </p:nvSpPr>
        <p:spPr>
          <a:xfrm>
            <a:off x="1695146" y="2259842"/>
            <a:ext cx="2887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耶稣如何祈祷</a:t>
            </a:r>
            <a:endParaRPr lang="zh-CN" altLang="en-US" sz="3200" dirty="0"/>
          </a:p>
        </p:txBody>
      </p:sp>
      <p:sp>
        <p:nvSpPr>
          <p:cNvPr id="7" name="动作按钮: 后退或前一项 6">
            <a:hlinkClick r:id="rId6" action="ppaction://hlinksldjump"/>
            <a:extLst>
              <a:ext uri="{FF2B5EF4-FFF2-40B4-BE49-F238E27FC236}">
                <a16:creationId xmlns:a16="http://schemas.microsoft.com/office/drawing/2014/main" id="{82C22C1A-206C-4191-A83A-1CEC6BD33493}"/>
              </a:ext>
            </a:extLst>
          </p:cNvPr>
          <p:cNvSpPr/>
          <p:nvPr/>
        </p:nvSpPr>
        <p:spPr>
          <a:xfrm>
            <a:off x="11163208" y="6157219"/>
            <a:ext cx="642942" cy="428628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0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  <p:bldP spid="16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%F6%D5~1.JPG">
            <a:extLst>
              <a:ext uri="{FF2B5EF4-FFF2-40B4-BE49-F238E27FC236}">
                <a16:creationId xmlns:a16="http://schemas.microsoft.com/office/drawing/2014/main" id="{2CAD29C0-90B4-4E41-BCF8-93F728B17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3" b="7984"/>
          <a:stretch/>
        </p:blipFill>
        <p:spPr>
          <a:xfrm>
            <a:off x="0" y="0"/>
            <a:ext cx="10820400" cy="68580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9983F558-DE4A-477E-9B29-821BBAFD3683}"/>
              </a:ext>
            </a:extLst>
          </p:cNvPr>
          <p:cNvSpPr txBox="1"/>
          <p:nvPr/>
        </p:nvSpPr>
        <p:spPr>
          <a:xfrm>
            <a:off x="10898532" y="117693"/>
            <a:ext cx="1292662" cy="67403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耶稣在面对自己使命的决定时刻都首先祈祷，在祈祷中，耶稣总是谦虚地、信赖地把祂自己人性的意愿交托于天父爱的意愿。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843E3ED-AF6D-456F-86E9-B62ECD401E48}"/>
              </a:ext>
            </a:extLst>
          </p:cNvPr>
          <p:cNvSpPr txBox="1"/>
          <p:nvPr/>
        </p:nvSpPr>
        <p:spPr>
          <a:xfrm>
            <a:off x="167753" y="18567"/>
            <a:ext cx="10484894" cy="156966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在耶稣受洗时</a:t>
            </a:r>
          </a:p>
          <a:p>
            <a:r>
              <a:rPr lang="zh-CN" altLang="en-US" sz="2400" b="1" dirty="0">
                <a:latin typeface="华文楷体" pitchFamily="2" charset="-122"/>
                <a:ea typeface="华文楷体" pitchFamily="2" charset="-122"/>
              </a:rPr>
              <a:t>众百姓受洗后，耶稣也受了洗；当他祈祷时，天开了；圣神借着一个形像，如同鸽子，降在他上边；并有声音从天上说：「你是我的爱子，我因你喜悦。」</a:t>
            </a:r>
            <a:r>
              <a:rPr lang="zh-CN" altLang="en-US" sz="1600" b="1" dirty="0">
                <a:latin typeface="华文楷体" pitchFamily="2" charset="-122"/>
                <a:ea typeface="华文楷体" pitchFamily="2" charset="-122"/>
              </a:rPr>
              <a:t>（路：</a:t>
            </a:r>
            <a:r>
              <a:rPr lang="en-US" altLang="en-US" sz="1600" b="1" dirty="0">
                <a:latin typeface="华文楷体" pitchFamily="2" charset="-122"/>
                <a:ea typeface="华文楷体" pitchFamily="2" charset="-122"/>
              </a:rPr>
              <a:t>3:21 </a:t>
            </a:r>
            <a:r>
              <a:rPr lang="en-US" altLang="zh-CN" sz="1600" b="1" dirty="0">
                <a:latin typeface="华文楷体" pitchFamily="2" charset="-122"/>
                <a:ea typeface="华文楷体" pitchFamily="2" charset="-122"/>
              </a:rPr>
              <a:t>-22</a:t>
            </a:r>
            <a:r>
              <a:rPr lang="zh-CN" altLang="en-US" sz="1600" b="1" dirty="0">
                <a:latin typeface="华文楷体" pitchFamily="2" charset="-122"/>
                <a:ea typeface="华文楷体" pitchFamily="2" charset="-122"/>
              </a:rPr>
              <a:t>）</a:t>
            </a:r>
            <a:endParaRPr lang="zh-CN" altLang="en-US" sz="24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D682D84A-4E1D-47D7-A569-39A6B4BBB274}"/>
              </a:ext>
            </a:extLst>
          </p:cNvPr>
          <p:cNvSpPr txBox="1"/>
          <p:nvPr/>
        </p:nvSpPr>
        <p:spPr>
          <a:xfrm>
            <a:off x="148221" y="0"/>
            <a:ext cx="10523958" cy="156966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在耶稣显圣容时</a:t>
            </a: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讲了这些道理以后，大约过了八天，耶稣带着伯多禄、若望和雅各伯上山去祈祷。正当他祈祷时，他的面容改变，他的衣服洁白发光。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…… 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云中有声音说：「这是我的儿子，我所拣选的，你们要听从他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!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」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（路：</a:t>
            </a:r>
            <a:r>
              <a:rPr lang="en-US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9:28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-35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8AB2BC8C-8AE8-45C5-8223-EF84CAFAE950}"/>
              </a:ext>
            </a:extLst>
          </p:cNvPr>
          <p:cNvSpPr txBox="1"/>
          <p:nvPr/>
        </p:nvSpPr>
        <p:spPr>
          <a:xfrm>
            <a:off x="128689" y="18567"/>
            <a:ext cx="10484894" cy="120032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在召叫门徒并授与他们传教使命之前</a:t>
            </a: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在这几天，耶稣出去，上山祈祷；他彻夜向天主祈祷。天一亮，他把门徒叫来，由他们中拣选了十二人，并称他们为宗徒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（路：</a:t>
            </a:r>
            <a:r>
              <a:rPr lang="en-US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6:12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-13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0FE81D68-1EB6-47F4-8C21-6B627BF07C99}"/>
              </a:ext>
            </a:extLst>
          </p:cNvPr>
          <p:cNvSpPr txBox="1"/>
          <p:nvPr/>
        </p:nvSpPr>
        <p:spPr>
          <a:xfrm>
            <a:off x="128689" y="35624"/>
            <a:ext cx="10523958" cy="1938992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在历经苦难，完成救赎世人的工程前</a:t>
            </a: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耶稣遂离开他们，约有投石那么远，屈膝祈祷，说：「父啊</a:t>
            </a:r>
            <a:r>
              <a:rPr lang="en-US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!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你如果愿意，请给我免去这杯吧</a:t>
            </a:r>
            <a:r>
              <a:rPr lang="en-US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!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但不要随我的意愿，惟照你的意愿成就吧</a:t>
            </a:r>
            <a:r>
              <a:rPr lang="en-US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!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」有一位天使，从天上显现给他，加强他的力量。他在极度恐慌中，祈祷越发恳切；他的汗如同血珠滴在地上。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（路：</a:t>
            </a:r>
            <a:r>
              <a:rPr lang="en-US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22:41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动作按钮: 后退或前一项 10">
            <a:hlinkClick r:id="rId3" action="ppaction://hlinksldjump"/>
            <a:extLst>
              <a:ext uri="{FF2B5EF4-FFF2-40B4-BE49-F238E27FC236}">
                <a16:creationId xmlns:a16="http://schemas.microsoft.com/office/drawing/2014/main" id="{855F4560-D233-4BD2-9D1F-04E1C81E5A74}"/>
              </a:ext>
            </a:extLst>
          </p:cNvPr>
          <p:cNvSpPr/>
          <p:nvPr/>
        </p:nvSpPr>
        <p:spPr>
          <a:xfrm>
            <a:off x="10144124" y="6162675"/>
            <a:ext cx="467691" cy="494469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12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4" grpId="1" animBg="1"/>
      <p:bldP spid="5" grpId="0" animBg="1"/>
      <p:bldP spid="5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1-110914150631113.jpg">
            <a:extLst>
              <a:ext uri="{FF2B5EF4-FFF2-40B4-BE49-F238E27FC236}">
                <a16:creationId xmlns:a16="http://schemas.microsoft.com/office/drawing/2014/main" id="{A8EDBB7B-9363-495C-A85A-5BB2F824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3" b="17333"/>
          <a:stretch>
            <a:fillRect/>
          </a:stretch>
        </p:blipFill>
        <p:spPr>
          <a:xfrm>
            <a:off x="-150829" y="-132205"/>
            <a:ext cx="12445653" cy="70891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29ED8189-4DBB-4C9A-980E-B940F15ADCF0}"/>
              </a:ext>
            </a:extLst>
          </p:cNvPr>
          <p:cNvSpPr txBox="1"/>
          <p:nvPr/>
        </p:nvSpPr>
        <p:spPr>
          <a:xfrm>
            <a:off x="217608" y="0"/>
            <a:ext cx="811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耶稣经常在偏僻处，在夜晚向天父祈祷。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CF875FB8-1F06-4609-836F-3D32D1835A1B}"/>
              </a:ext>
            </a:extLst>
          </p:cNvPr>
          <p:cNvSpPr txBox="1"/>
          <p:nvPr/>
        </p:nvSpPr>
        <p:spPr>
          <a:xfrm>
            <a:off x="10160675" y="132203"/>
            <a:ext cx="2031325" cy="67257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耶稣祈祷时，祂心中怀念着众人；耶稣同情世人的软弱；祂愿意成全父的旨意，把世人由罪恶中解救出来。我们不知道耶稣在“隐密处”向天父祈祷时的祈祷内容，但耶稣的一言一行全都为我们流露了祂向天父的祈祷。</a:t>
            </a:r>
          </a:p>
        </p:txBody>
      </p:sp>
      <p:sp>
        <p:nvSpPr>
          <p:cNvPr id="11" name="动作按钮: 后退或前一项 10">
            <a:hlinkClick r:id="rId3" action="ppaction://hlinksldjump"/>
            <a:extLst>
              <a:ext uri="{FF2B5EF4-FFF2-40B4-BE49-F238E27FC236}">
                <a16:creationId xmlns:a16="http://schemas.microsoft.com/office/drawing/2014/main" id="{C312872E-1C72-4D9F-8131-30F3D21F3BD2}"/>
              </a:ext>
            </a:extLst>
          </p:cNvPr>
          <p:cNvSpPr/>
          <p:nvPr/>
        </p:nvSpPr>
        <p:spPr>
          <a:xfrm>
            <a:off x="10057851" y="5993176"/>
            <a:ext cx="533793" cy="5425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24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0AA21A1-161A-4805-ABFA-4C5830721257}"/>
              </a:ext>
            </a:extLst>
          </p:cNvPr>
          <p:cNvGrpSpPr/>
          <p:nvPr/>
        </p:nvGrpSpPr>
        <p:grpSpPr>
          <a:xfrm>
            <a:off x="-89555" y="0"/>
            <a:ext cx="12371109" cy="7094294"/>
            <a:chOff x="-84753" y="-10068"/>
            <a:chExt cx="12276752" cy="6982226"/>
          </a:xfrm>
        </p:grpSpPr>
        <p:pic>
          <p:nvPicPr>
            <p:cNvPr id="7" name="图片 6" descr="u=2107927591,3001276243&amp;fm=21&amp;gp=0.jpg">
              <a:extLst>
                <a:ext uri="{FF2B5EF4-FFF2-40B4-BE49-F238E27FC236}">
                  <a16:creationId xmlns:a16="http://schemas.microsoft.com/office/drawing/2014/main" id="{BEC8482D-E635-4787-9C08-1AAF306C3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077" t="11530" r="1077" b="17026"/>
            <a:stretch/>
          </p:blipFill>
          <p:spPr>
            <a:xfrm>
              <a:off x="-84753" y="-10068"/>
              <a:ext cx="11316623" cy="69822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图片 9" descr="u=2107927591,3001276243&amp;fm=21&amp;gp=0.jpg">
              <a:extLst>
                <a:ext uri="{FF2B5EF4-FFF2-40B4-BE49-F238E27FC236}">
                  <a16:creationId xmlns:a16="http://schemas.microsoft.com/office/drawing/2014/main" id="{47367C71-882F-4187-B378-FE81DFD16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3219" t="11530" r="1077" b="17026"/>
            <a:stretch/>
          </p:blipFill>
          <p:spPr>
            <a:xfrm flipH="1">
              <a:off x="11196061" y="-10068"/>
              <a:ext cx="995938" cy="69822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8" name="TextBox 5">
            <a:extLst>
              <a:ext uri="{FF2B5EF4-FFF2-40B4-BE49-F238E27FC236}">
                <a16:creationId xmlns:a16="http://schemas.microsoft.com/office/drawing/2014/main" id="{0E20A776-F261-4CFF-8E2F-4E4C19419700}"/>
              </a:ext>
            </a:extLst>
          </p:cNvPr>
          <p:cNvSpPr txBox="1"/>
          <p:nvPr/>
        </p:nvSpPr>
        <p:spPr>
          <a:xfrm>
            <a:off x="0" y="70091"/>
            <a:ext cx="2123658" cy="671781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耶稣在讲到诚实人获得喜讯时，向天父的祈祷：</a:t>
            </a:r>
            <a:r>
              <a:rPr lang="zh-CN" altLang="en-US" sz="2400" b="1" dirty="0"/>
              <a:t>　</a:t>
            </a:r>
          </a:p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父啊！天地的主宰！我称谢你，因为你将这些事瞒住了智慧和明达的人，而启示给小孩子。是的，父啊！你原来喜欢这样。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（玛</a:t>
            </a:r>
            <a:r>
              <a:rPr lang="en-US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11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∶</a:t>
            </a:r>
            <a:r>
              <a:rPr lang="en-US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25-26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500BE8D1-394C-4798-A51F-832E1B9BA313}"/>
              </a:ext>
            </a:extLst>
          </p:cNvPr>
          <p:cNvSpPr txBox="1"/>
          <p:nvPr/>
        </p:nvSpPr>
        <p:spPr>
          <a:xfrm>
            <a:off x="140494" y="70091"/>
            <a:ext cx="1231106" cy="647354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sz="1800" dirty="0"/>
              <a:t>耶稣在复活拉匝禄前向天父所作的祈祷：</a:t>
            </a:r>
          </a:p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父啊！我感谢你，因为你俯听了我</a:t>
            </a:r>
            <a:r>
              <a:rPr lang="zh-CN" altLang="en-US" sz="1800" dirty="0"/>
              <a:t>（若</a:t>
            </a:r>
            <a:r>
              <a:rPr lang="en-US" altLang="en-US" sz="1800" dirty="0"/>
              <a:t>11</a:t>
            </a:r>
            <a:r>
              <a:rPr lang="zh-CN" altLang="en-US" sz="1800" dirty="0"/>
              <a:t>∶</a:t>
            </a:r>
            <a:r>
              <a:rPr lang="en-US" altLang="en-US" sz="1800" dirty="0"/>
              <a:t>41</a:t>
            </a:r>
            <a:r>
              <a:rPr lang="zh-CN" altLang="en-US" sz="1800" dirty="0"/>
              <a:t>）。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F870D28-97E9-4FC4-93F2-DC6B758F2043}"/>
              </a:ext>
            </a:extLst>
          </p:cNvPr>
          <p:cNvSpPr txBox="1"/>
          <p:nvPr/>
        </p:nvSpPr>
        <p:spPr>
          <a:xfrm>
            <a:off x="11374398" y="946895"/>
            <a:ext cx="677108" cy="54731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耶稣常以感恩开始向天父祈祷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动作按钮: 后退或前一项 14">
            <a:hlinkClick r:id="rId3" action="ppaction://hlinksldjump"/>
            <a:extLst>
              <a:ext uri="{FF2B5EF4-FFF2-40B4-BE49-F238E27FC236}">
                <a16:creationId xmlns:a16="http://schemas.microsoft.com/office/drawing/2014/main" id="{20C60791-7BC8-4675-AEBA-CDB32C3A4DCE}"/>
              </a:ext>
            </a:extLst>
          </p:cNvPr>
          <p:cNvSpPr/>
          <p:nvPr/>
        </p:nvSpPr>
        <p:spPr>
          <a:xfrm flipV="1">
            <a:off x="11476329" y="6367597"/>
            <a:ext cx="642942" cy="490403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91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3" grpId="0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19df1fb7ba.jpg">
            <a:extLst>
              <a:ext uri="{FF2B5EF4-FFF2-40B4-BE49-F238E27FC236}">
                <a16:creationId xmlns:a16="http://schemas.microsoft.com/office/drawing/2014/main" id="{55559D50-5D6B-42A7-9516-D08ADC6F0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8" b="254"/>
          <a:stretch/>
        </p:blipFill>
        <p:spPr>
          <a:xfrm>
            <a:off x="-180975" y="-129589"/>
            <a:ext cx="12553950" cy="7117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086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F187F3-5DB0-4A60-AAC3-7509CB812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60"/>
          <a:stretch/>
        </p:blipFill>
        <p:spPr>
          <a:xfrm flipH="1"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8F56198F-A875-477F-BCF6-1682C5143084}"/>
              </a:ext>
            </a:extLst>
          </p:cNvPr>
          <p:cNvSpPr txBox="1"/>
          <p:nvPr/>
        </p:nvSpPr>
        <p:spPr>
          <a:xfrm>
            <a:off x="7575352" y="0"/>
            <a:ext cx="4616648" cy="6858000"/>
          </a:xfrm>
          <a:prstGeom prst="rect">
            <a:avLst/>
          </a:prstGeom>
          <a:solidFill>
            <a:schemeClr val="accent2">
              <a:lumMod val="75000"/>
              <a:alpha val="81000"/>
            </a:schemeClr>
          </a:solidFill>
        </p:spPr>
        <p:txBody>
          <a:bodyPr vert="eaVert"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 </a:t>
            </a:r>
            <a:r>
              <a:rPr lang="zh-CN" altLang="en-US" sz="36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耶稣对他们说：你们中间那有为父亲的，儿子向他求饼，反而给他石头呢</a:t>
            </a:r>
            <a:r>
              <a:rPr lang="en-US" altLang="zh-CN" sz="36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﹖</a:t>
            </a:r>
            <a:r>
              <a:rPr lang="zh-CN" altLang="en-US" sz="36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或是求鱼，反将蛇当鱼给他呢？或者求鸡蛋，反将蝎子给他呢？你们纵然不善，尚且知道把好东西给你们的儿女，何况在天之父，有不更将圣神赐与求他的人吗</a:t>
            </a:r>
            <a:r>
              <a:rPr lang="en-US" altLang="zh-CN" sz="36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﹖</a:t>
            </a:r>
            <a:r>
              <a:rPr lang="zh-CN" altLang="en-US" sz="24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（路</a:t>
            </a:r>
            <a:r>
              <a:rPr lang="en-US" altLang="zh-CN" sz="24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11:5-13</a:t>
            </a:r>
            <a:r>
              <a:rPr lang="zh-CN" altLang="en-US" sz="24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）</a:t>
            </a:r>
            <a:endParaRPr lang="zh-CN" altLang="en-US" sz="3600" b="1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20F130-4137-4B8E-8554-49745D1900DF}"/>
              </a:ext>
            </a:extLst>
          </p:cNvPr>
          <p:cNvSpPr txBox="1"/>
          <p:nvPr/>
        </p:nvSpPr>
        <p:spPr>
          <a:xfrm>
            <a:off x="1060311" y="223672"/>
            <a:ext cx="4161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要恳切地求</a:t>
            </a:r>
            <a:endParaRPr lang="zh-CN" altLang="en-US" sz="5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987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431401-9138-6764-7C59-80E5EC5F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40167" y="-35852"/>
            <a:ext cx="12432166" cy="6908644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E09468DE-24DF-4C62-A2DC-9303FBDE2800}"/>
              </a:ext>
            </a:extLst>
          </p:cNvPr>
          <p:cNvSpPr txBox="1"/>
          <p:nvPr/>
        </p:nvSpPr>
        <p:spPr>
          <a:xfrm>
            <a:off x="8013569" y="482096"/>
            <a:ext cx="4178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4400" b="1" dirty="0"/>
              <a:t>祈祷是什么</a:t>
            </a:r>
          </a:p>
        </p:txBody>
      </p:sp>
      <p:sp>
        <p:nvSpPr>
          <p:cNvPr id="5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23B2BC8A-C3B6-4C5A-8BC2-A6B1B0693560}"/>
              </a:ext>
            </a:extLst>
          </p:cNvPr>
          <p:cNvSpPr txBox="1"/>
          <p:nvPr/>
        </p:nvSpPr>
        <p:spPr>
          <a:xfrm>
            <a:off x="7804883" y="1250866"/>
            <a:ext cx="3071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latin typeface="+mn-ea"/>
              </a:rPr>
              <a:t>1</a:t>
            </a:r>
            <a:r>
              <a:rPr lang="zh-CN" altLang="en-US" sz="3200" b="1" dirty="0">
                <a:latin typeface="+mn-ea"/>
              </a:rPr>
              <a:t>、祈祷是什么？</a:t>
            </a:r>
          </a:p>
        </p:txBody>
      </p:sp>
      <p:sp>
        <p:nvSpPr>
          <p:cNvPr id="6" name="TextBox 3">
            <a:hlinkClick r:id="rId4" action="ppaction://hlinksldjump"/>
            <a:extLst>
              <a:ext uri="{FF2B5EF4-FFF2-40B4-BE49-F238E27FC236}">
                <a16:creationId xmlns:a16="http://schemas.microsoft.com/office/drawing/2014/main" id="{3AE8580E-749F-4145-A35C-FA73ACA3BAEC}"/>
              </a:ext>
            </a:extLst>
          </p:cNvPr>
          <p:cNvSpPr txBox="1"/>
          <p:nvPr/>
        </p:nvSpPr>
        <p:spPr>
          <a:xfrm>
            <a:off x="7823478" y="1782152"/>
            <a:ext cx="285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+mn-ea"/>
              </a:rPr>
              <a:t>2</a:t>
            </a:r>
            <a:r>
              <a:rPr lang="zh-CN" altLang="en-US" sz="3200" b="1" dirty="0">
                <a:latin typeface="+mn-ea"/>
              </a:rPr>
              <a:t>、祈祷的类型</a:t>
            </a:r>
          </a:p>
        </p:txBody>
      </p:sp>
      <p:sp>
        <p:nvSpPr>
          <p:cNvPr id="7" name="TextBox 4">
            <a:hlinkClick r:id="rId5" action="ppaction://hlinksldjump"/>
            <a:extLst>
              <a:ext uri="{FF2B5EF4-FFF2-40B4-BE49-F238E27FC236}">
                <a16:creationId xmlns:a16="http://schemas.microsoft.com/office/drawing/2014/main" id="{A4172E54-762B-471B-840D-6703D3C433AF}"/>
              </a:ext>
            </a:extLst>
          </p:cNvPr>
          <p:cNvSpPr txBox="1"/>
          <p:nvPr/>
        </p:nvSpPr>
        <p:spPr>
          <a:xfrm>
            <a:off x="7823478" y="2302456"/>
            <a:ext cx="285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+mn-ea"/>
              </a:rPr>
              <a:t>3</a:t>
            </a:r>
            <a:r>
              <a:rPr lang="zh-CN" altLang="en-US" sz="3200" b="1" dirty="0">
                <a:latin typeface="+mn-ea"/>
              </a:rPr>
              <a:t>、祈祷的泉源</a:t>
            </a:r>
          </a:p>
        </p:txBody>
      </p:sp>
      <p:sp>
        <p:nvSpPr>
          <p:cNvPr id="8" name="TextBox 5">
            <a:hlinkClick r:id="rId6" action="ppaction://hlinksldjump"/>
            <a:extLst>
              <a:ext uri="{FF2B5EF4-FFF2-40B4-BE49-F238E27FC236}">
                <a16:creationId xmlns:a16="http://schemas.microsoft.com/office/drawing/2014/main" id="{8C47F479-8F60-4D7B-AB26-707345A6EF01}"/>
              </a:ext>
            </a:extLst>
          </p:cNvPr>
          <p:cNvSpPr txBox="1"/>
          <p:nvPr/>
        </p:nvSpPr>
        <p:spPr>
          <a:xfrm>
            <a:off x="7823478" y="2846506"/>
            <a:ext cx="3835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+mn-ea"/>
              </a:rPr>
              <a:t>4</a:t>
            </a:r>
            <a:r>
              <a:rPr lang="zh-CN" altLang="en-US" sz="3200" b="1" dirty="0">
                <a:latin typeface="+mn-ea"/>
              </a:rPr>
              <a:t>、我们向谁祈祷</a:t>
            </a:r>
          </a:p>
        </p:txBody>
      </p:sp>
      <p:sp>
        <p:nvSpPr>
          <p:cNvPr id="9" name="TextBox 6">
            <a:hlinkClick r:id="rId7" action="ppaction://hlinksldjump"/>
            <a:extLst>
              <a:ext uri="{FF2B5EF4-FFF2-40B4-BE49-F238E27FC236}">
                <a16:creationId xmlns:a16="http://schemas.microsoft.com/office/drawing/2014/main" id="{19FB26DE-A721-4446-AB50-E7382D524AA3}"/>
              </a:ext>
            </a:extLst>
          </p:cNvPr>
          <p:cNvSpPr txBox="1"/>
          <p:nvPr/>
        </p:nvSpPr>
        <p:spPr>
          <a:xfrm>
            <a:off x="7848893" y="3345980"/>
            <a:ext cx="3740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+mn-ea"/>
              </a:rPr>
              <a:t>5</a:t>
            </a:r>
            <a:r>
              <a:rPr lang="zh-CN" altLang="en-US" sz="3200" b="1" dirty="0">
                <a:latin typeface="+mn-ea"/>
              </a:rPr>
              <a:t>、祈祷的表达方式</a:t>
            </a:r>
          </a:p>
        </p:txBody>
      </p:sp>
      <p:sp>
        <p:nvSpPr>
          <p:cNvPr id="10" name="动作按钮: 开始 8">
            <a:hlinkClick r:id="rId8" action="ppaction://hlinksldjump"/>
            <a:extLst>
              <a:ext uri="{FF2B5EF4-FFF2-40B4-BE49-F238E27FC236}">
                <a16:creationId xmlns:a16="http://schemas.microsoft.com/office/drawing/2014/main" id="{D589FFE1-CCEF-45B6-B337-A55D37917451}"/>
              </a:ext>
            </a:extLst>
          </p:cNvPr>
          <p:cNvSpPr/>
          <p:nvPr/>
        </p:nvSpPr>
        <p:spPr>
          <a:xfrm>
            <a:off x="11406182" y="6278385"/>
            <a:ext cx="785818" cy="523220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48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0.jpg">
            <a:extLst>
              <a:ext uri="{FF2B5EF4-FFF2-40B4-BE49-F238E27FC236}">
                <a16:creationId xmlns:a16="http://schemas.microsoft.com/office/drawing/2014/main" id="{CFC55602-3B4D-48F9-B9BE-B1F2851FF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0953946" cy="6974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C23976-99FF-4006-A487-83B9F622D18B}"/>
              </a:ext>
            </a:extLst>
          </p:cNvPr>
          <p:cNvSpPr txBox="1"/>
          <p:nvPr/>
        </p:nvSpPr>
        <p:spPr>
          <a:xfrm>
            <a:off x="94267" y="141511"/>
            <a:ext cx="107277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天主所召选的人，日夜呼吁他，他岂能不给他们伸冤，而迁延俯听他们吗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﹖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我告诉你们：他必要快快为他们伸冤，但是，人子来临时，能在世上找到信德吗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﹖</a:t>
            </a:r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（路</a:t>
            </a:r>
            <a:r>
              <a:rPr lang="en-US" altLang="zh-CN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18:7-8</a:t>
            </a:r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D7A1936-894A-4007-8F73-988343996B3B}"/>
              </a:ext>
            </a:extLst>
          </p:cNvPr>
          <p:cNvSpPr txBox="1"/>
          <p:nvPr/>
        </p:nvSpPr>
        <p:spPr>
          <a:xfrm>
            <a:off x="11178469" y="328798"/>
            <a:ext cx="800219" cy="5025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要以耐心不断地求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4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002m90.jpg">
            <a:extLst>
              <a:ext uri="{FF2B5EF4-FFF2-40B4-BE49-F238E27FC236}">
                <a16:creationId xmlns:a16="http://schemas.microsoft.com/office/drawing/2014/main" id="{53B37E61-B2BB-4A1C-945A-10562C14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540" y="-35217"/>
            <a:ext cx="10609069" cy="68932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DCB85E-D1A1-4303-9B33-EE486E681EF2}"/>
              </a:ext>
            </a:extLst>
          </p:cNvPr>
          <p:cNvSpPr txBox="1"/>
          <p:nvPr/>
        </p:nvSpPr>
        <p:spPr>
          <a:xfrm>
            <a:off x="9381218" y="139045"/>
            <a:ext cx="738664" cy="25008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要谦逊地求</a:t>
            </a:r>
            <a:endParaRPr lang="zh-CN" altLang="en-US" sz="3600" dirty="0">
              <a:solidFill>
                <a:schemeClr val="bg1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4BD9805B-2FA8-4B7A-91E5-E9518BC24B92}"/>
              </a:ext>
            </a:extLst>
          </p:cNvPr>
          <p:cNvSpPr txBox="1"/>
          <p:nvPr/>
        </p:nvSpPr>
        <p:spPr>
          <a:xfrm>
            <a:off x="10281673" y="139045"/>
            <a:ext cx="1908215" cy="65799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那个法利塞人立着，心里这样祈祷：天主，我感谢你，因为我不像其他的人，勒索、不义、奸淫，也不像这个税吏。我每周两次禁食，凡我所得的，都捐献十分之一。</a:t>
            </a:r>
            <a:endParaRPr lang="zh-CN" altLang="en-US" sz="4000" b="1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3CBEE030-C2B6-4FE9-971F-C4E85CF62683}"/>
              </a:ext>
            </a:extLst>
          </p:cNvPr>
          <p:cNvSpPr txBox="1"/>
          <p:nvPr/>
        </p:nvSpPr>
        <p:spPr>
          <a:xfrm>
            <a:off x="10283785" y="139045"/>
            <a:ext cx="1908215" cy="66067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那个税吏却远远地站着，连举目望天都不敢，祇是捶着自己的胸膛说：天主，可怜我这个罪人罢</a:t>
            </a:r>
            <a:r>
              <a:rPr lang="en-US" altLang="zh-CN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!</a:t>
            </a: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我告诉你们</a:t>
            </a:r>
            <a:r>
              <a:rPr lang="en-US" altLang="zh-CN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这人下去，到他家里，成了正义的，而那个人却不然。</a:t>
            </a:r>
            <a:endParaRPr lang="zh-CN" altLang="en-US" sz="4000" b="1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ADF48F8F-D055-4D87-9095-A94C0C99E68D}"/>
              </a:ext>
            </a:extLst>
          </p:cNvPr>
          <p:cNvSpPr txBox="1"/>
          <p:nvPr/>
        </p:nvSpPr>
        <p:spPr>
          <a:xfrm>
            <a:off x="10712560" y="103329"/>
            <a:ext cx="1046440" cy="66067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因为凡高举自己的，必被贬抑；凡贬抑自己的，必被高举。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路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18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9-14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sz="4000" b="1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10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  <p:bldP spid="9" grpId="0"/>
      <p:bldP spid="9" grpId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C33FE5B-FF27-426B-94AD-055A73DB1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36"/>
          <a:stretch/>
        </p:blipFill>
        <p:spPr>
          <a:xfrm>
            <a:off x="1" y="-25322"/>
            <a:ext cx="12192000" cy="68833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8D9E3B-D1CE-4B1D-8229-DCB7B47F6DA4}"/>
              </a:ext>
            </a:extLst>
          </p:cNvPr>
          <p:cNvSpPr txBox="1"/>
          <p:nvPr/>
        </p:nvSpPr>
        <p:spPr>
          <a:xfrm>
            <a:off x="266543" y="48260"/>
            <a:ext cx="418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要以耶稣名而求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38619-8185-48F6-B541-4912C7196B8E}"/>
              </a:ext>
            </a:extLst>
          </p:cNvPr>
          <p:cNvSpPr txBox="1"/>
          <p:nvPr/>
        </p:nvSpPr>
        <p:spPr>
          <a:xfrm>
            <a:off x="4538950" y="48260"/>
            <a:ext cx="76438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耶稣也教导我们，祈祷时要以祂的名而求。</a:t>
            </a:r>
            <a:r>
              <a:rPr lang="zh-CN" altLang="en-US" sz="2800" b="1" dirty="0">
                <a:latin typeface="华文楷体" pitchFamily="2" charset="-122"/>
                <a:ea typeface="华文楷体" pitchFamily="2" charset="-122"/>
              </a:rPr>
              <a:t>你们因我的名无论求父什么，我必要践行，为叫父在子身上获得光荣。</a:t>
            </a: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（若</a:t>
            </a:r>
            <a:r>
              <a:rPr lang="en-US" altLang="en-US" b="1" dirty="0">
                <a:latin typeface="华文楷体" pitchFamily="2" charset="-122"/>
                <a:ea typeface="华文楷体" pitchFamily="2" charset="-122"/>
              </a:rPr>
              <a:t>14</a:t>
            </a: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∶</a:t>
            </a:r>
            <a:r>
              <a:rPr lang="en-US" altLang="en-US" b="1" dirty="0">
                <a:latin typeface="华文楷体" pitchFamily="2" charset="-122"/>
                <a:ea typeface="华文楷体" pitchFamily="2" charset="-122"/>
              </a:rPr>
              <a:t>13</a:t>
            </a: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）</a:t>
            </a:r>
            <a:endParaRPr lang="zh-CN" altLang="en-US" dirty="0"/>
          </a:p>
        </p:txBody>
      </p:sp>
      <p:sp>
        <p:nvSpPr>
          <p:cNvPr id="7" name="动作按钮: 后退或前一项 6">
            <a:hlinkClick r:id="rId3" action="ppaction://hlinksldjump"/>
            <a:extLst>
              <a:ext uri="{FF2B5EF4-FFF2-40B4-BE49-F238E27FC236}">
                <a16:creationId xmlns:a16="http://schemas.microsoft.com/office/drawing/2014/main" id="{F457B29F-1210-41CC-8A63-3E1D20217AA3}"/>
              </a:ext>
            </a:extLst>
          </p:cNvPr>
          <p:cNvSpPr/>
          <p:nvPr/>
        </p:nvSpPr>
        <p:spPr>
          <a:xfrm flipV="1">
            <a:off x="11322829" y="5550968"/>
            <a:ext cx="642942" cy="490403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47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333aa9f-73c4-4805-a170-baf0bf11e3ad_700_350.jpg">
            <a:extLst>
              <a:ext uri="{FF2B5EF4-FFF2-40B4-BE49-F238E27FC236}">
                <a16:creationId xmlns:a16="http://schemas.microsoft.com/office/drawing/2014/main" id="{DCA0A6EA-7FC2-4DC5-9B8A-217512502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221" y="-96408"/>
            <a:ext cx="12335221" cy="6954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C6CDA56B-2837-44A3-AD90-0346D6747E04}"/>
              </a:ext>
            </a:extLst>
          </p:cNvPr>
          <p:cNvSpPr txBox="1"/>
          <p:nvPr/>
        </p:nvSpPr>
        <p:spPr>
          <a:xfrm>
            <a:off x="2083235" y="449060"/>
            <a:ext cx="5891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琥珀" panose="02010800040101010101" pitchFamily="2" charset="-122"/>
                <a:ea typeface="华文琥珀" panose="02010800040101010101" pitchFamily="2" charset="-122"/>
              </a:rPr>
              <a:t>耶稣俯允怀着信德的祈祷</a:t>
            </a:r>
          </a:p>
        </p:txBody>
      </p:sp>
      <p:sp>
        <p:nvSpPr>
          <p:cNvPr id="4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6331F3C0-84D7-4008-BBB9-269E4E8BAA01}"/>
              </a:ext>
            </a:extLst>
          </p:cNvPr>
          <p:cNvSpPr txBox="1"/>
          <p:nvPr/>
        </p:nvSpPr>
        <p:spPr>
          <a:xfrm>
            <a:off x="452397" y="4454697"/>
            <a:ext cx="597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耶稣俯允以言语表达信德的人的祈祷</a:t>
            </a:r>
          </a:p>
        </p:txBody>
      </p:sp>
      <p:sp>
        <p:nvSpPr>
          <p:cNvPr id="5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3C2EBEE1-AC9D-4380-A286-90E071CE5706}"/>
              </a:ext>
            </a:extLst>
          </p:cNvPr>
          <p:cNvSpPr txBox="1"/>
          <p:nvPr/>
        </p:nvSpPr>
        <p:spPr>
          <a:xfrm>
            <a:off x="452398" y="5012718"/>
            <a:ext cx="499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耶稣俯允人们在静默中的祈祷</a:t>
            </a:r>
          </a:p>
        </p:txBody>
      </p:sp>
      <p:sp>
        <p:nvSpPr>
          <p:cNvPr id="6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194F2AFF-B3C0-475B-8739-375B52DCD7E7}"/>
              </a:ext>
            </a:extLst>
          </p:cNvPr>
          <p:cNvSpPr txBox="1"/>
          <p:nvPr/>
        </p:nvSpPr>
        <p:spPr>
          <a:xfrm>
            <a:off x="452397" y="5605541"/>
            <a:ext cx="3553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耶稣俯允恳切的祈祷</a:t>
            </a:r>
          </a:p>
        </p:txBody>
      </p:sp>
    </p:spTree>
    <p:extLst>
      <p:ext uri="{BB962C8B-B14F-4D97-AF65-F5344CB8AC3E}">
        <p14:creationId xmlns:p14="http://schemas.microsoft.com/office/powerpoint/2010/main" val="36324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187.jpg">
            <a:extLst>
              <a:ext uri="{FF2B5EF4-FFF2-40B4-BE49-F238E27FC236}">
                <a16:creationId xmlns:a16="http://schemas.microsoft.com/office/drawing/2014/main" id="{1B6216FF-30EF-4011-9667-734551349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7"/>
          <a:stretch/>
        </p:blipFill>
        <p:spPr>
          <a:xfrm>
            <a:off x="-211667" y="-177907"/>
            <a:ext cx="12606867" cy="71375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2644F35-2C7A-4EE7-861C-995271F03ED3}"/>
              </a:ext>
            </a:extLst>
          </p:cNvPr>
          <p:cNvSpPr txBox="1"/>
          <p:nvPr/>
        </p:nvSpPr>
        <p:spPr>
          <a:xfrm>
            <a:off x="297455" y="5968651"/>
            <a:ext cx="1177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耶稣常答复怀着信德求祂的人无论他们求的是病愈或罪赦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104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2239ACC-8C06-4800-9B5E-BA44074D5B2D}"/>
              </a:ext>
            </a:extLst>
          </p:cNvPr>
          <p:cNvGrpSpPr/>
          <p:nvPr/>
        </p:nvGrpSpPr>
        <p:grpSpPr>
          <a:xfrm>
            <a:off x="0" y="-71464"/>
            <a:ext cx="5495301" cy="6929464"/>
            <a:chOff x="357157" y="357167"/>
            <a:chExt cx="4628927" cy="6215106"/>
          </a:xfrm>
        </p:grpSpPr>
        <p:pic>
          <p:nvPicPr>
            <p:cNvPr id="3" name="图片 2" descr="1123085157092823625.jpg">
              <a:extLst>
                <a:ext uri="{FF2B5EF4-FFF2-40B4-BE49-F238E27FC236}">
                  <a16:creationId xmlns:a16="http://schemas.microsoft.com/office/drawing/2014/main" id="{C1C65818-F987-413B-AB3E-516F5FA48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157" y="357167"/>
              <a:ext cx="4628927" cy="621510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" name="TextBox 1">
              <a:extLst>
                <a:ext uri="{FF2B5EF4-FFF2-40B4-BE49-F238E27FC236}">
                  <a16:creationId xmlns:a16="http://schemas.microsoft.com/office/drawing/2014/main" id="{07E7EB34-A722-45A5-802F-FDF8558AE564}"/>
                </a:ext>
              </a:extLst>
            </p:cNvPr>
            <p:cNvSpPr txBox="1"/>
            <p:nvPr/>
          </p:nvSpPr>
          <p:spPr>
            <a:xfrm>
              <a:off x="577511" y="544106"/>
              <a:ext cx="4188217" cy="469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方正舒体" panose="02010601030101010101" pitchFamily="2" charset="-122"/>
                  <a:ea typeface="方正舒体" panose="02010601030101010101" pitchFamily="2" charset="-122"/>
                </a:rPr>
                <a:t>为什么我们的祈祷会未蒙垂允？</a:t>
              </a:r>
            </a:p>
          </p:txBody>
        </p:sp>
      </p:grpSp>
      <p:sp>
        <p:nvSpPr>
          <p:cNvPr id="5" name="TextBox 9">
            <a:extLst>
              <a:ext uri="{FF2B5EF4-FFF2-40B4-BE49-F238E27FC236}">
                <a16:creationId xmlns:a16="http://schemas.microsoft.com/office/drawing/2014/main" id="{D711FD1C-CE76-4096-A109-191EE09C2BFD}"/>
              </a:ext>
            </a:extLst>
          </p:cNvPr>
          <p:cNvSpPr txBox="1"/>
          <p:nvPr/>
        </p:nvSpPr>
        <p:spPr>
          <a:xfrm>
            <a:off x="6427983" y="4258969"/>
            <a:ext cx="4837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我们的祈祷怎样才算 “有效”？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C68B6B3A-CD17-4237-82C3-0EB2FAB1D80A}"/>
              </a:ext>
            </a:extLst>
          </p:cNvPr>
          <p:cNvSpPr txBox="1"/>
          <p:nvPr/>
        </p:nvSpPr>
        <p:spPr>
          <a:xfrm>
            <a:off x="6112379" y="3521435"/>
            <a:ext cx="531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我们向天主祈求的是“合宜”的吗？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F420E185-F598-475F-BD1B-2F4574FC4B82}"/>
              </a:ext>
            </a:extLst>
          </p:cNvPr>
          <p:cNvSpPr txBox="1"/>
          <p:nvPr/>
        </p:nvSpPr>
        <p:spPr>
          <a:xfrm>
            <a:off x="5838940" y="5268141"/>
            <a:ext cx="6084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如果圣子耶稣的心只寻求父所喜悦的，做子女的我们，在祈祷时，怎能把注意力集中主的旨意上呢？</a:t>
            </a:r>
          </a:p>
        </p:txBody>
      </p:sp>
      <p:sp>
        <p:nvSpPr>
          <p:cNvPr id="8" name="动作按钮: 后退或前一项 7">
            <a:hlinkClick r:id="rId3" action="ppaction://hlinksldjump"/>
            <a:extLst>
              <a:ext uri="{FF2B5EF4-FFF2-40B4-BE49-F238E27FC236}">
                <a16:creationId xmlns:a16="http://schemas.microsoft.com/office/drawing/2014/main" id="{AACCCE40-F32F-46BB-9EE6-E51F5DD44F1A}"/>
              </a:ext>
            </a:extLst>
          </p:cNvPr>
          <p:cNvSpPr/>
          <p:nvPr/>
        </p:nvSpPr>
        <p:spPr>
          <a:xfrm>
            <a:off x="11422509" y="6254156"/>
            <a:ext cx="642942" cy="42862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60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17DB9330-AADA-492F-B2EB-A3C97F860C09}"/>
              </a:ext>
            </a:extLst>
          </p:cNvPr>
          <p:cNvSpPr txBox="1"/>
          <p:nvPr/>
        </p:nvSpPr>
        <p:spPr>
          <a:xfrm>
            <a:off x="7664309" y="2039487"/>
            <a:ext cx="43920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有一个癞病人来到耶稣跟前，跪下求他说：「你若愿意，就能洁净我。」耶稣动了怜悯的心，就伸手抚摸他，向他说：「我愿意，你洁净了罢</a:t>
            </a:r>
            <a:r>
              <a:rPr lang="en-US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!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」癞病立时脱离了他，他就洁净了。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（谷</a:t>
            </a:r>
            <a:r>
              <a:rPr lang="en-US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∶</a:t>
            </a:r>
            <a:r>
              <a:rPr lang="en-US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40-41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pic>
        <p:nvPicPr>
          <p:cNvPr id="3" name="图片 2" descr="b8a2291a785542e2b6e2460417ddc218_th.png">
            <a:extLst>
              <a:ext uri="{FF2B5EF4-FFF2-40B4-BE49-F238E27FC236}">
                <a16:creationId xmlns:a16="http://schemas.microsoft.com/office/drawing/2014/main" id="{052578EC-98D1-4CFB-B1FE-AA3EDB1076E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"/>
          </a:blip>
          <a:srcRect l="21875" t="17187" r="16015" b="12500"/>
          <a:stretch>
            <a:fillRect/>
          </a:stretch>
        </p:blipFill>
        <p:spPr>
          <a:xfrm>
            <a:off x="-165254" y="-142394"/>
            <a:ext cx="7881456" cy="7000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id="{A9E2EAEF-0A5D-454D-93C0-6B44BD19B610}"/>
              </a:ext>
            </a:extLst>
          </p:cNvPr>
          <p:cNvSpPr txBox="1"/>
          <p:nvPr/>
        </p:nvSpPr>
        <p:spPr>
          <a:xfrm>
            <a:off x="135632" y="478793"/>
            <a:ext cx="738664" cy="359149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b="1" dirty="0">
                <a:latin typeface="黑体" pitchFamily="49" charset="-122"/>
                <a:ea typeface="黑体" pitchFamily="49" charset="-122"/>
              </a:rPr>
              <a:t>耶稣治愈癞病人</a:t>
            </a:r>
            <a:endParaRPr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995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B340E8B-EABB-41E5-916C-4EA18BA3A4C0}"/>
              </a:ext>
            </a:extLst>
          </p:cNvPr>
          <p:cNvSpPr txBox="1"/>
          <p:nvPr/>
        </p:nvSpPr>
        <p:spPr>
          <a:xfrm>
            <a:off x="5947970" y="2421873"/>
            <a:ext cx="61017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悬挂着的凶犯中，一个凶犯应声责斥他说：「你既然受同样的刑罚，连天主你都不怕吗</a:t>
            </a:r>
            <a:r>
              <a:rPr lang="en-US" altLang="zh-CN" sz="28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﹖</a:t>
            </a:r>
            <a:r>
              <a:rPr lang="zh-CN" altLang="en-US" sz="28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这对我们是理所当然的，因为我们所受的，正配我们所行的；但是，这个人从未做过什么不正当的事。」随后说：「耶稣，当你来为王时，请你纪念我</a:t>
            </a:r>
            <a:r>
              <a:rPr lang="en-US" altLang="en-US" sz="28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!</a:t>
            </a:r>
            <a:r>
              <a:rPr lang="zh-CN" altLang="en-US" sz="28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」耶稣给他说：「我实在告诉你：今天你就要与我一同在乐园里。」（路</a:t>
            </a:r>
            <a:r>
              <a:rPr lang="en-US" altLang="en-US" sz="28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23</a:t>
            </a:r>
            <a:r>
              <a:rPr lang="zh-CN" altLang="en-US" sz="28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∶</a:t>
            </a:r>
            <a:r>
              <a:rPr lang="en-US" altLang="en-US" sz="28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39-43</a:t>
            </a:r>
            <a:r>
              <a:rPr lang="zh-CN" altLang="en-US" sz="28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）</a:t>
            </a:r>
          </a:p>
        </p:txBody>
      </p:sp>
      <p:pic>
        <p:nvPicPr>
          <p:cNvPr id="4" name="图片 3" descr="t01a28a06747ca40efa.jpg">
            <a:extLst>
              <a:ext uri="{FF2B5EF4-FFF2-40B4-BE49-F238E27FC236}">
                <a16:creationId xmlns:a16="http://schemas.microsoft.com/office/drawing/2014/main" id="{FC06F3E6-E3E6-40FE-B33C-CFED7B62D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26" r="24066"/>
          <a:stretch/>
        </p:blipFill>
        <p:spPr>
          <a:xfrm>
            <a:off x="-1" y="-78178"/>
            <a:ext cx="5685311" cy="69565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B2E3822-5104-4BF2-94C9-C70E68649720}"/>
              </a:ext>
            </a:extLst>
          </p:cNvPr>
          <p:cNvSpPr txBox="1"/>
          <p:nvPr/>
        </p:nvSpPr>
        <p:spPr>
          <a:xfrm>
            <a:off x="0" y="0"/>
            <a:ext cx="3471718" cy="52322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耶稣恩赐右盜升天</a:t>
            </a:r>
          </a:p>
        </p:txBody>
      </p:sp>
      <p:sp>
        <p:nvSpPr>
          <p:cNvPr id="3" name="动作按钮: 后退或前一项 2">
            <a:hlinkClick r:id="rId3" action="ppaction://hlinksldjump"/>
            <a:extLst>
              <a:ext uri="{FF2B5EF4-FFF2-40B4-BE49-F238E27FC236}">
                <a16:creationId xmlns:a16="http://schemas.microsoft.com/office/drawing/2014/main" id="{AAD51085-1BDE-4C18-B871-A5E49F5F77D5}"/>
              </a:ext>
            </a:extLst>
          </p:cNvPr>
          <p:cNvSpPr/>
          <p:nvPr/>
        </p:nvSpPr>
        <p:spPr>
          <a:xfrm>
            <a:off x="11478257" y="6311309"/>
            <a:ext cx="571504" cy="42862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87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073B6D84-4C12-451F-8168-1FC7D4258D02}"/>
              </a:ext>
            </a:extLst>
          </p:cNvPr>
          <p:cNvSpPr txBox="1"/>
          <p:nvPr/>
        </p:nvSpPr>
        <p:spPr>
          <a:xfrm>
            <a:off x="5772838" y="3591691"/>
            <a:ext cx="61914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那时，有人带着一个瘫子到他这里来，由四个人抬着；但因为人众多，不能送到他面前，就在耶稣所在之处，拆开了房顶；拆穿之后，把床缒下去，瘫子在上面躺着。耶稣一见他们的信心，就对瘫子说：「孩子</a:t>
            </a:r>
            <a:r>
              <a:rPr lang="en-US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!</a:t>
            </a: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你的罪赦了。」</a:t>
            </a:r>
            <a:r>
              <a: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（谷</a:t>
            </a:r>
            <a:r>
              <a:rPr lang="en-US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∶</a:t>
            </a:r>
            <a:r>
              <a:rPr lang="en-US" altLang="zh-CN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3-</a:t>
            </a:r>
            <a:r>
              <a:rPr lang="en-US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 descr="t01669a4e18794c7a7f (1).jpg">
            <a:extLst>
              <a:ext uri="{FF2B5EF4-FFF2-40B4-BE49-F238E27FC236}">
                <a16:creationId xmlns:a16="http://schemas.microsoft.com/office/drawing/2014/main" id="{A13288C6-F0E4-4CF2-AE9B-82A34D4F838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20000"/>
          </a:blip>
          <a:stretch>
            <a:fillRect/>
          </a:stretch>
        </p:blipFill>
        <p:spPr>
          <a:xfrm>
            <a:off x="-96435" y="-102532"/>
            <a:ext cx="5754349" cy="69605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6">
            <a:hlinkClick r:id="rId3" action="ppaction://hlinksldjump"/>
            <a:extLst>
              <a:ext uri="{FF2B5EF4-FFF2-40B4-BE49-F238E27FC236}">
                <a16:creationId xmlns:a16="http://schemas.microsoft.com/office/drawing/2014/main" id="{A8037CCD-EFF9-484B-94A6-B9C72AAE20C7}"/>
              </a:ext>
            </a:extLst>
          </p:cNvPr>
          <p:cNvSpPr txBox="1"/>
          <p:nvPr/>
        </p:nvSpPr>
        <p:spPr>
          <a:xfrm>
            <a:off x="6823113" y="2421628"/>
            <a:ext cx="292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dirty="0">
                <a:solidFill>
                  <a:schemeClr val="bg1"/>
                </a:solidFill>
              </a:rPr>
              <a:t>抬瘫子的人</a:t>
            </a:r>
          </a:p>
        </p:txBody>
      </p:sp>
    </p:spTree>
    <p:extLst>
      <p:ext uri="{BB962C8B-B14F-4D97-AF65-F5344CB8AC3E}">
        <p14:creationId xmlns:p14="http://schemas.microsoft.com/office/powerpoint/2010/main" val="73395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4_yeshua_s_tzitzit.jpg">
            <a:extLst>
              <a:ext uri="{FF2B5EF4-FFF2-40B4-BE49-F238E27FC236}">
                <a16:creationId xmlns:a16="http://schemas.microsoft.com/office/drawing/2014/main" id="{2CCAD1F6-3E5B-4F9F-83C7-34A9B43FC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118" y="0"/>
            <a:ext cx="9431210" cy="68338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D8CD56CA-505A-4632-86D3-0F791CFCEB78}"/>
              </a:ext>
            </a:extLst>
          </p:cNvPr>
          <p:cNvSpPr txBox="1"/>
          <p:nvPr/>
        </p:nvSpPr>
        <p:spPr>
          <a:xfrm>
            <a:off x="9354092" y="724407"/>
            <a:ext cx="27101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有一个妇人，患血漏已有十二年。她听了有关耶稣的传说，便来到人群中，从后边摸了耶稣的衣裳，因为她心里想：「我只要一摸他的衣裳，必然会好的。」她的血源立刻涸竭了，并且觉得身上的疾病也好了。</a:t>
            </a:r>
            <a:r>
              <a:rPr lang="en-US" altLang="zh-CN" sz="2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……</a:t>
            </a:r>
            <a:r>
              <a:rPr lang="zh-CN" altLang="en-US" sz="2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耶稣说：「女儿，你的信德救了你，平安去罢</a:t>
            </a:r>
            <a:r>
              <a:rPr lang="en-US" altLang="en-US" sz="2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!</a:t>
            </a:r>
            <a:r>
              <a:rPr lang="zh-CN" altLang="en-US" sz="2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你的疾病必得痊愈</a:t>
            </a:r>
            <a:r>
              <a:rPr lang="en-US" altLang="en-US" sz="2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!</a:t>
            </a:r>
            <a:r>
              <a:rPr lang="zh-CN" altLang="en-US" sz="2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」</a:t>
            </a:r>
            <a:r>
              <a:rPr lang="zh-CN" altLang="en-US" sz="16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（谷</a:t>
            </a:r>
            <a:r>
              <a:rPr lang="en-US" altLang="en-US" sz="16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5</a:t>
            </a:r>
            <a:r>
              <a:rPr lang="zh-CN" altLang="en-US" sz="16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∶</a:t>
            </a:r>
            <a:r>
              <a:rPr lang="en-US" altLang="zh-CN" sz="16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25-34</a:t>
            </a:r>
            <a:r>
              <a:rPr lang="zh-CN" altLang="en-US" sz="16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）</a:t>
            </a:r>
          </a:p>
          <a:p>
            <a:endParaRPr lang="zh-CN" altLang="en-US" sz="2400" b="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4D7B3285-8CE7-46DC-BFF5-706D87AC9F52}"/>
              </a:ext>
            </a:extLst>
          </p:cNvPr>
          <p:cNvSpPr txBox="1"/>
          <p:nvPr/>
        </p:nvSpPr>
        <p:spPr>
          <a:xfrm>
            <a:off x="211258" y="24118"/>
            <a:ext cx="4338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耶稣治愈患血漏的女人</a:t>
            </a:r>
            <a:endParaRPr lang="zh-CN" altLang="en-US" sz="32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动作按钮: 后退或前一项 6">
            <a:hlinkClick r:id="rId3" action="ppaction://hlinksldjump"/>
            <a:extLst>
              <a:ext uri="{FF2B5EF4-FFF2-40B4-BE49-F238E27FC236}">
                <a16:creationId xmlns:a16="http://schemas.microsoft.com/office/drawing/2014/main" id="{E23A465A-89B7-417F-81D1-928AD0626904}"/>
              </a:ext>
            </a:extLst>
          </p:cNvPr>
          <p:cNvSpPr/>
          <p:nvPr/>
        </p:nvSpPr>
        <p:spPr>
          <a:xfrm>
            <a:off x="11478257" y="6311309"/>
            <a:ext cx="571504" cy="42862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8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1AA0B5E-B5DE-4854-9012-B5CA24EE9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"/>
            <a:ext cx="12191999" cy="6857996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AD39F83F-6935-4A2E-9340-39F91865745A}"/>
              </a:ext>
            </a:extLst>
          </p:cNvPr>
          <p:cNvSpPr txBox="1"/>
          <p:nvPr/>
        </p:nvSpPr>
        <p:spPr>
          <a:xfrm>
            <a:off x="183269" y="4154369"/>
            <a:ext cx="6883062" cy="193899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祈祷是举心向往天主，或者向天主祈求符合祂旨意的恩惠。祈祷常是天主的恩赐，是祂来和人相遇。基督徒的祈祷是天主子女跟无限美善的天主，偕同祂的圣子耶稣基督，及活于他们心中的圣神活生生的个人关系。</a:t>
            </a:r>
            <a:r>
              <a:rPr lang="en-US" altLang="zh-CN" sz="1600" b="1" dirty="0">
                <a:solidFill>
                  <a:schemeClr val="bg1"/>
                </a:solidFill>
              </a:rPr>
              <a:t>(</a:t>
            </a:r>
            <a:r>
              <a:rPr lang="zh-CN" altLang="en-US" sz="1600" b="1" dirty="0">
                <a:solidFill>
                  <a:schemeClr val="bg1"/>
                </a:solidFill>
              </a:rPr>
              <a:t>简编</a:t>
            </a:r>
            <a:r>
              <a:rPr lang="en-US" altLang="zh-CN" sz="1600" b="1" dirty="0">
                <a:solidFill>
                  <a:schemeClr val="bg1"/>
                </a:solidFill>
              </a:rPr>
              <a:t>534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9F17404-6F4D-4DB5-B347-5262D48B5104}"/>
              </a:ext>
            </a:extLst>
          </p:cNvPr>
          <p:cNvSpPr txBox="1"/>
          <p:nvPr/>
        </p:nvSpPr>
        <p:spPr>
          <a:xfrm>
            <a:off x="183269" y="4154369"/>
            <a:ext cx="6883062" cy="193899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祈祷使我们更加认识天主无限的美善，也使我们认识自己，虽然我们每一个人都具有向善的良心，但是，由于原罪的影响，我们也很软弱，时常犯罪。祈祷帮助我们能听从上主爱的召唤，努力向善并认罪悔改，善度基督徒的生活。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BC974E2-A9EE-4E12-B74F-829D171385F9}"/>
              </a:ext>
            </a:extLst>
          </p:cNvPr>
          <p:cNvSpPr txBox="1"/>
          <p:nvPr/>
        </p:nvSpPr>
        <p:spPr>
          <a:xfrm>
            <a:off x="1714613" y="2598003"/>
            <a:ext cx="3395867" cy="830997"/>
          </a:xfrm>
          <a:prstGeom prst="rect">
            <a:avLst/>
          </a:prstGeom>
          <a:solidFill>
            <a:schemeClr val="tx2">
              <a:lumMod val="75000"/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祈祷是什么</a:t>
            </a:r>
          </a:p>
        </p:txBody>
      </p:sp>
      <p:sp>
        <p:nvSpPr>
          <p:cNvPr id="7" name="动作按钮: 后退或前一项 6">
            <a:hlinkClick r:id="rId3" action="ppaction://hlinksldjump"/>
            <a:extLst>
              <a:ext uri="{FF2B5EF4-FFF2-40B4-BE49-F238E27FC236}">
                <a16:creationId xmlns:a16="http://schemas.microsoft.com/office/drawing/2014/main" id="{D6C72F82-95AA-4A63-86DE-3554B3241488}"/>
              </a:ext>
            </a:extLst>
          </p:cNvPr>
          <p:cNvSpPr/>
          <p:nvPr/>
        </p:nvSpPr>
        <p:spPr>
          <a:xfrm>
            <a:off x="6946386" y="6342209"/>
            <a:ext cx="702598" cy="43516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E0B948B-8529-4B11-8569-3A8EAF00210A}"/>
              </a:ext>
            </a:extLst>
          </p:cNvPr>
          <p:cNvSpPr txBox="1"/>
          <p:nvPr/>
        </p:nvSpPr>
        <p:spPr>
          <a:xfrm>
            <a:off x="183269" y="4129445"/>
            <a:ext cx="6883062" cy="95410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凡心里思慕天主，钦崇天主，或求恩，或谢恩，都是祈祷。</a:t>
            </a:r>
          </a:p>
        </p:txBody>
      </p:sp>
    </p:spTree>
    <p:extLst>
      <p:ext uri="{BB962C8B-B14F-4D97-AF65-F5344CB8AC3E}">
        <p14:creationId xmlns:p14="http://schemas.microsoft.com/office/powerpoint/2010/main" val="115485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0938BA1A-5C66-404E-AAEE-B0433CFF7293}"/>
              </a:ext>
            </a:extLst>
          </p:cNvPr>
          <p:cNvSpPr txBox="1"/>
          <p:nvPr/>
        </p:nvSpPr>
        <p:spPr>
          <a:xfrm>
            <a:off x="8557017" y="1538513"/>
            <a:ext cx="349969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有两个瞎子跟着他喊说：「达味之子</a:t>
            </a:r>
            <a:r>
              <a:rPr lang="en-US" altLang="en-US" sz="28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!</a:t>
            </a:r>
            <a:r>
              <a:rPr lang="zh-CN" altLang="en-US" sz="28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可怜我们吧</a:t>
            </a:r>
            <a:r>
              <a:rPr lang="en-US" altLang="en-US" sz="28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!</a:t>
            </a:r>
            <a:r>
              <a:rPr lang="zh-CN" altLang="en-US" sz="28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」他一来到家，瞎子便走到他跟前；耶稣对他们说：「你们信我能作这事吗？」他们对他说：「是，主！」于是耶稣摸他们的眼说：「照你们的信德，给你们成就吧</a:t>
            </a:r>
            <a:r>
              <a:rPr lang="en-US" altLang="en-US" sz="28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!</a:t>
            </a:r>
            <a:r>
              <a:rPr lang="zh-CN" altLang="en-US" sz="28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」他们的眼便开了。</a:t>
            </a:r>
            <a:r>
              <a:rPr lang="zh-CN" altLang="en-US" sz="2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（玛</a:t>
            </a:r>
            <a:r>
              <a:rPr lang="en-US" altLang="en-US" sz="2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∶</a:t>
            </a:r>
            <a:r>
              <a:rPr lang="en-US" altLang="en-US" sz="2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27</a:t>
            </a:r>
            <a:r>
              <a:rPr lang="en-US" altLang="zh-CN" sz="2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-31</a:t>
            </a:r>
            <a:r>
              <a:rPr lang="zh-CN" altLang="en-US" sz="2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）</a:t>
            </a:r>
            <a:endParaRPr lang="zh-CN" altLang="en-US" sz="3200" b="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4" name="图片 3" descr="4b9338f427f748d9b494476605a078d2.jpeg">
            <a:extLst>
              <a:ext uri="{FF2B5EF4-FFF2-40B4-BE49-F238E27FC236}">
                <a16:creationId xmlns:a16="http://schemas.microsoft.com/office/drawing/2014/main" id="{4E47A169-6A51-4695-BDB1-425251C56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 t="3528" r="1763" b="5495"/>
          <a:stretch/>
        </p:blipFill>
        <p:spPr>
          <a:xfrm>
            <a:off x="-99154" y="0"/>
            <a:ext cx="885756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6">
            <a:hlinkClick r:id="rId3" action="ppaction://hlinksldjump"/>
            <a:extLst>
              <a:ext uri="{FF2B5EF4-FFF2-40B4-BE49-F238E27FC236}">
                <a16:creationId xmlns:a16="http://schemas.microsoft.com/office/drawing/2014/main" id="{7175BABA-029F-495D-927C-44EEB2DC5501}"/>
              </a:ext>
            </a:extLst>
          </p:cNvPr>
          <p:cNvSpPr txBox="1"/>
          <p:nvPr/>
        </p:nvSpPr>
        <p:spPr>
          <a:xfrm>
            <a:off x="1885137" y="5837195"/>
            <a:ext cx="5089675" cy="707886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黑体" pitchFamily="49" charset="-122"/>
                <a:ea typeface="黑体" pitchFamily="49" charset="-122"/>
              </a:rPr>
              <a:t>耶稣治愈两个瞎子</a:t>
            </a:r>
            <a:endParaRPr lang="zh-CN" altLang="en-US" sz="32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动作按钮: 后退或前一项 5">
            <a:hlinkClick r:id="rId4" action="ppaction://hlinksldjump"/>
            <a:extLst>
              <a:ext uri="{FF2B5EF4-FFF2-40B4-BE49-F238E27FC236}">
                <a16:creationId xmlns:a16="http://schemas.microsoft.com/office/drawing/2014/main" id="{78979ED2-DC19-41C9-B23B-89ED69DBCBFD}"/>
              </a:ext>
            </a:extLst>
          </p:cNvPr>
          <p:cNvSpPr/>
          <p:nvPr/>
        </p:nvSpPr>
        <p:spPr>
          <a:xfrm>
            <a:off x="11478257" y="6311309"/>
            <a:ext cx="571504" cy="42862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50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74896A1F-4A5C-4255-A32F-8BBD31941075}"/>
              </a:ext>
            </a:extLst>
          </p:cNvPr>
          <p:cNvSpPr txBox="1"/>
          <p:nvPr/>
        </p:nvSpPr>
        <p:spPr>
          <a:xfrm>
            <a:off x="7779021" y="3437342"/>
            <a:ext cx="31432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基督徒的祈祷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04C070D4-563A-4DD6-A4EE-93B8B76B2276}"/>
              </a:ext>
            </a:extLst>
          </p:cNvPr>
          <p:cNvSpPr txBox="1"/>
          <p:nvPr/>
        </p:nvSpPr>
        <p:spPr>
          <a:xfrm>
            <a:off x="7136079" y="4216249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、</a:t>
            </a:r>
          </a:p>
        </p:txBody>
      </p:sp>
      <p:pic>
        <p:nvPicPr>
          <p:cNvPr id="5" name="图片 4" descr="11000472897de14ac5l.jpg">
            <a:extLst>
              <a:ext uri="{FF2B5EF4-FFF2-40B4-BE49-F238E27FC236}">
                <a16:creationId xmlns:a16="http://schemas.microsoft.com/office/drawing/2014/main" id="{F56207D8-C54C-4828-B2DE-AC93DF3DD5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40" r="5472"/>
          <a:stretch>
            <a:fillRect/>
          </a:stretch>
        </p:blipFill>
        <p:spPr>
          <a:xfrm flipH="1">
            <a:off x="-37658" y="-117901"/>
            <a:ext cx="6960725" cy="6945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8">
            <a:hlinkClick r:id="rId3" action="ppaction://hlinksldjump"/>
            <a:extLst>
              <a:ext uri="{FF2B5EF4-FFF2-40B4-BE49-F238E27FC236}">
                <a16:creationId xmlns:a16="http://schemas.microsoft.com/office/drawing/2014/main" id="{C9F9D942-CF0E-49CB-9EE8-F369CF044460}"/>
              </a:ext>
            </a:extLst>
          </p:cNvPr>
          <p:cNvSpPr txBox="1"/>
          <p:nvPr/>
        </p:nvSpPr>
        <p:spPr>
          <a:xfrm>
            <a:off x="7624786" y="4234018"/>
            <a:ext cx="3847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当今教宗及一些圣人说祈祷</a:t>
            </a:r>
          </a:p>
        </p:txBody>
      </p:sp>
      <p:sp>
        <p:nvSpPr>
          <p:cNvPr id="8" name="动作按钮: 开始 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0A1C92D-A494-4A73-BDA2-0BBB71EEEBF6}"/>
              </a:ext>
            </a:extLst>
          </p:cNvPr>
          <p:cNvSpPr/>
          <p:nvPr/>
        </p:nvSpPr>
        <p:spPr>
          <a:xfrm>
            <a:off x="11272110" y="6370853"/>
            <a:ext cx="785818" cy="395706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BC842F4B-B404-4765-9B58-A8D795EB6F5E}"/>
              </a:ext>
            </a:extLst>
          </p:cNvPr>
          <p:cNvSpPr txBox="1"/>
          <p:nvPr/>
        </p:nvSpPr>
        <p:spPr>
          <a:xfrm>
            <a:off x="7083521" y="5173952"/>
            <a:ext cx="57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、</a:t>
            </a:r>
          </a:p>
        </p:txBody>
      </p:sp>
      <p:sp>
        <p:nvSpPr>
          <p:cNvPr id="10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794CE2EE-83D7-4C1F-B48B-21E1E3B00A78}"/>
              </a:ext>
            </a:extLst>
          </p:cNvPr>
          <p:cNvSpPr txBox="1"/>
          <p:nvPr/>
        </p:nvSpPr>
        <p:spPr>
          <a:xfrm>
            <a:off x="7617935" y="5181039"/>
            <a:ext cx="430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基督徒日常生活中的祈祷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980E24B6-5A18-475B-AEC2-523D3B1C8ADE}"/>
              </a:ext>
            </a:extLst>
          </p:cNvPr>
          <p:cNvSpPr txBox="1"/>
          <p:nvPr/>
        </p:nvSpPr>
        <p:spPr>
          <a:xfrm>
            <a:off x="7046431" y="5698388"/>
            <a:ext cx="57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+mn-ea"/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、</a:t>
            </a:r>
          </a:p>
        </p:txBody>
      </p:sp>
      <p:sp>
        <p:nvSpPr>
          <p:cNvPr id="12" name="TextBox 15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70976C6C-0CA5-4683-AFA7-9819B38E69FF}"/>
              </a:ext>
            </a:extLst>
          </p:cNvPr>
          <p:cNvSpPr txBox="1"/>
          <p:nvPr/>
        </p:nvSpPr>
        <p:spPr>
          <a:xfrm>
            <a:off x="7624786" y="5728908"/>
            <a:ext cx="3884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天主教常用的祈祷文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C5E7FA4-BD0E-4C60-B0A4-42078901B9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68" t="24874" r="6267"/>
          <a:stretch/>
        </p:blipFill>
        <p:spPr>
          <a:xfrm>
            <a:off x="7947882" y="605872"/>
            <a:ext cx="2680110" cy="26838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576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 animBg="1"/>
      <p:bldP spid="9" grpId="0"/>
      <p:bldP spid="10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8CBFF73-659D-4DBD-9E41-7C031B4CF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2"/>
          <a:stretch/>
        </p:blipFill>
        <p:spPr bwMode="auto">
          <a:xfrm>
            <a:off x="0" y="1"/>
            <a:ext cx="12192001" cy="69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7FCD9E24-B4E0-469B-8701-14D14BBAE4CD}"/>
              </a:ext>
            </a:extLst>
          </p:cNvPr>
          <p:cNvSpPr txBox="1"/>
          <p:nvPr/>
        </p:nvSpPr>
        <p:spPr>
          <a:xfrm>
            <a:off x="4785360" y="193040"/>
            <a:ext cx="7132320" cy="1077218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sz="3200" b="1" dirty="0">
                <a:latin typeface="方正舒体" panose="02010601030101010101" pitchFamily="2" charset="-122"/>
                <a:ea typeface="方正舒体" panose="02010601030101010101" pitchFamily="2" charset="-122"/>
              </a:rPr>
              <a:t>不祈祷的人会丢失信德，变成说教和诡辩的理论家</a:t>
            </a:r>
            <a:r>
              <a:rPr lang="zh-CN" altLang="en-US" sz="3200" b="1" dirty="0">
                <a:latin typeface="方正舒体" panose="02010601030101010101" pitchFamily="2" charset="-122"/>
                <a:ea typeface="方正舒体" panose="02010601030101010101" pitchFamily="2" charset="-122"/>
              </a:rPr>
              <a:t>。</a:t>
            </a:r>
            <a:r>
              <a:rPr lang="en-US" altLang="zh-CN" sz="3200" b="1" dirty="0">
                <a:latin typeface="方正舒体" panose="02010601030101010101" pitchFamily="2" charset="-122"/>
                <a:ea typeface="方正舒体" panose="02010601030101010101" pitchFamily="2" charset="-122"/>
              </a:rPr>
              <a:t>               ——</a:t>
            </a:r>
            <a:r>
              <a:rPr lang="zh-CN" altLang="zh-CN" sz="2400" b="1" dirty="0">
                <a:latin typeface="方正舒体" panose="02010601030101010101" pitchFamily="2" charset="-122"/>
                <a:ea typeface="方正舒体" panose="02010601030101010101" pitchFamily="2" charset="-122"/>
              </a:rPr>
              <a:t>教宗</a:t>
            </a:r>
            <a:r>
              <a:rPr lang="zh-CN" altLang="en-US" sz="2400" b="1" dirty="0">
                <a:latin typeface="方正舒体" panose="02010601030101010101" pitchFamily="2" charset="-122"/>
                <a:ea typeface="方正舒体" panose="02010601030101010101" pitchFamily="2" charset="-122"/>
              </a:rPr>
              <a:t>方济各</a:t>
            </a:r>
            <a:endParaRPr lang="zh-CN" altLang="en-US" sz="3200" b="1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02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A129F7-28E3-4D2F-B6F9-95561CF06630}"/>
              </a:ext>
            </a:extLst>
          </p:cNvPr>
          <p:cNvSpPr txBox="1"/>
          <p:nvPr/>
        </p:nvSpPr>
        <p:spPr>
          <a:xfrm>
            <a:off x="7575354" y="4316736"/>
            <a:ext cx="44439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祈祷是一扇门，天主由此将他最大的恩典倾注我的心灵。</a:t>
            </a:r>
            <a:endParaRPr lang="en-US" altLang="zh-CN" sz="3200" b="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          </a:t>
            </a:r>
            <a:r>
              <a:rPr lang="en-US" altLang="zh-CN" sz="3200" b="1" dirty="0">
                <a:solidFill>
                  <a:schemeClr val="bg1"/>
                </a:solidFill>
                <a:latin typeface="+mn-ea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圣女大德兰</a:t>
            </a:r>
            <a:endParaRPr lang="zh-CN" altLang="en-US" sz="3200" b="1" dirty="0">
              <a:solidFill>
                <a:schemeClr val="bg1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B3763D-A331-406F-B502-0653BC975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" y="0"/>
            <a:ext cx="7278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6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64C062-5A0A-496B-8E10-CF18C7B8D4AE}"/>
              </a:ext>
            </a:extLst>
          </p:cNvPr>
          <p:cNvSpPr txBox="1"/>
          <p:nvPr/>
        </p:nvSpPr>
        <p:spPr>
          <a:xfrm>
            <a:off x="7480453" y="3429000"/>
            <a:ext cx="45242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主！我爱你！我向你祈求唯一的恩宠，就是永远爱你，我的天主！我的唇舌无法常说我爱你，我愿我的心每跳一次，就说一声我爱你！</a:t>
            </a:r>
            <a:endParaRPr lang="en-US" altLang="zh-CN" sz="2800" b="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             </a:t>
            </a:r>
            <a:r>
              <a:rPr lang="en-US" altLang="zh-CN" sz="2800" b="1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圣若望</a:t>
            </a:r>
            <a:r>
              <a:rPr lang="en-US" altLang="zh-CN" sz="2800" b="1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.</a:t>
            </a:r>
            <a:r>
              <a:rPr lang="zh-CN" altLang="en-US" sz="2800" b="1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维雅纳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7DAB576-75B4-48EB-90A7-2A09E93DD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2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67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F04D15-5A0D-42A5-99F5-1CCAD09D8486}"/>
              </a:ext>
            </a:extLst>
          </p:cNvPr>
          <p:cNvSpPr txBox="1"/>
          <p:nvPr/>
        </p:nvSpPr>
        <p:spPr>
          <a:xfrm>
            <a:off x="7154940" y="4089324"/>
            <a:ext cx="47653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走在街市或独自步行时，在商店中，在买卖时，甚至在厨房做饭时，都可以经常而热心地祈祷。</a:t>
            </a:r>
            <a:endParaRPr lang="en-US" altLang="zh-CN" sz="2800" b="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               </a:t>
            </a:r>
            <a:r>
              <a:rPr lang="en-US" altLang="zh-CN" sz="2800" b="1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金口圣若望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BD7285-074C-4C57-B190-78E27F16E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动作按钮: 后退或前一项 4">
            <a:hlinkClick r:id="rId3" action="ppaction://hlinksldjump"/>
            <a:extLst>
              <a:ext uri="{FF2B5EF4-FFF2-40B4-BE49-F238E27FC236}">
                <a16:creationId xmlns:a16="http://schemas.microsoft.com/office/drawing/2014/main" id="{7C43E981-7780-4A89-B3DD-EEFC59AF8BCE}"/>
              </a:ext>
            </a:extLst>
          </p:cNvPr>
          <p:cNvSpPr/>
          <p:nvPr/>
        </p:nvSpPr>
        <p:spPr>
          <a:xfrm>
            <a:off x="11371499" y="6336093"/>
            <a:ext cx="642942" cy="42862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2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01F2A9B-6C25-41AE-B0BE-9FFCA3B7F31F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5F90E2E-A17D-4C3F-80A4-B1B74B3B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99084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6A0A498-345F-4386-9764-7BFC6E79B27C}"/>
                </a:ext>
              </a:extLst>
            </p:cNvPr>
            <p:cNvSpPr/>
            <p:nvPr/>
          </p:nvSpPr>
          <p:spPr>
            <a:xfrm>
              <a:off x="9000456" y="0"/>
              <a:ext cx="3191543" cy="6858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extBox 4">
            <a:extLst>
              <a:ext uri="{FF2B5EF4-FFF2-40B4-BE49-F238E27FC236}">
                <a16:creationId xmlns:a16="http://schemas.microsoft.com/office/drawing/2014/main" id="{F4E0DC58-58D8-4781-A038-6ACE799910CA}"/>
              </a:ext>
            </a:extLst>
          </p:cNvPr>
          <p:cNvSpPr txBox="1"/>
          <p:nvPr/>
        </p:nvSpPr>
        <p:spPr>
          <a:xfrm>
            <a:off x="9000456" y="431616"/>
            <a:ext cx="2154436" cy="62151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应常欢乐、不断祈祷、事事感谢，这就是天主在基督耶稣内给你们的所有旨意。</a:t>
            </a:r>
            <a:endParaRPr lang="en-US" altLang="zh-CN" sz="3200" dirty="0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                                 </a:t>
            </a:r>
            <a:r>
              <a:rPr lang="zh-CN" altLang="en-US" sz="2000" dirty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（得前</a:t>
            </a:r>
            <a:r>
              <a:rPr lang="en-US" altLang="zh-CN" sz="2000" dirty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5:16-18</a:t>
            </a:r>
            <a:r>
              <a:rPr lang="zh-CN" altLang="en-US" sz="2000" dirty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）</a:t>
            </a:r>
            <a:endParaRPr lang="zh-CN" altLang="en-US" sz="3200" dirty="0"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010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0047.PNG">
            <a:extLst>
              <a:ext uri="{FF2B5EF4-FFF2-40B4-BE49-F238E27FC236}">
                <a16:creationId xmlns:a16="http://schemas.microsoft.com/office/drawing/2014/main" id="{AE3A36A2-3D94-4323-8599-27E3E8C2D6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99" t="16063" r="11844" b="30392"/>
          <a:stretch>
            <a:fillRect/>
          </a:stretch>
        </p:blipFill>
        <p:spPr>
          <a:xfrm>
            <a:off x="6096000" y="0"/>
            <a:ext cx="5628640" cy="6921705"/>
          </a:xfrm>
          <a:prstGeom prst="rect">
            <a:avLst/>
          </a:prstGeom>
        </p:spPr>
      </p:pic>
      <p:pic>
        <p:nvPicPr>
          <p:cNvPr id="4" name="图片 3" descr="IMG_0048.PNG">
            <a:extLst>
              <a:ext uri="{FF2B5EF4-FFF2-40B4-BE49-F238E27FC236}">
                <a16:creationId xmlns:a16="http://schemas.microsoft.com/office/drawing/2014/main" id="{FE7A5F16-4BC1-46B9-8AC1-3ADD96A7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10" t="16611" r="11364" b="31065"/>
          <a:stretch>
            <a:fillRect/>
          </a:stretch>
        </p:blipFill>
        <p:spPr>
          <a:xfrm>
            <a:off x="626212" y="0"/>
            <a:ext cx="524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0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0049.PNG">
            <a:extLst>
              <a:ext uri="{FF2B5EF4-FFF2-40B4-BE49-F238E27FC236}">
                <a16:creationId xmlns:a16="http://schemas.microsoft.com/office/drawing/2014/main" id="{8353E55A-E84D-4B68-A89A-276DAC7E2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44" t="16561" r="10870" b="30334"/>
          <a:stretch>
            <a:fillRect/>
          </a:stretch>
        </p:blipFill>
        <p:spPr>
          <a:xfrm>
            <a:off x="6455884" y="22296"/>
            <a:ext cx="5455941" cy="6858000"/>
          </a:xfrm>
          <a:prstGeom prst="rect">
            <a:avLst/>
          </a:prstGeom>
        </p:spPr>
      </p:pic>
      <p:pic>
        <p:nvPicPr>
          <p:cNvPr id="3" name="图片 2" descr="IMG_0050.PNG">
            <a:extLst>
              <a:ext uri="{FF2B5EF4-FFF2-40B4-BE49-F238E27FC236}">
                <a16:creationId xmlns:a16="http://schemas.microsoft.com/office/drawing/2014/main" id="{D636F74D-B819-4FD2-9C69-CE05FEDDB1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80" t="16667" r="11066" b="30303"/>
          <a:stretch>
            <a:fillRect/>
          </a:stretch>
        </p:blipFill>
        <p:spPr>
          <a:xfrm>
            <a:off x="533428" y="0"/>
            <a:ext cx="5682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4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0051.PNG">
            <a:extLst>
              <a:ext uri="{FF2B5EF4-FFF2-40B4-BE49-F238E27FC236}">
                <a16:creationId xmlns:a16="http://schemas.microsoft.com/office/drawing/2014/main" id="{B96D4E03-37E4-4C24-8254-A3C6734744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48" t="16472" r="11485" b="30625"/>
          <a:stretch>
            <a:fillRect/>
          </a:stretch>
        </p:blipFill>
        <p:spPr>
          <a:xfrm>
            <a:off x="6483734" y="11871"/>
            <a:ext cx="5136795" cy="6846129"/>
          </a:xfrm>
          <a:prstGeom prst="rect">
            <a:avLst/>
          </a:prstGeom>
        </p:spPr>
      </p:pic>
      <p:pic>
        <p:nvPicPr>
          <p:cNvPr id="4" name="图片 3" descr="IMG_0052.PNG">
            <a:extLst>
              <a:ext uri="{FF2B5EF4-FFF2-40B4-BE49-F238E27FC236}">
                <a16:creationId xmlns:a16="http://schemas.microsoft.com/office/drawing/2014/main" id="{89242240-11F0-4276-9FBB-AD7CDD19A9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36" t="16418" r="11094" b="29851"/>
          <a:stretch>
            <a:fillRect/>
          </a:stretch>
        </p:blipFill>
        <p:spPr>
          <a:xfrm>
            <a:off x="571471" y="-881"/>
            <a:ext cx="5608991" cy="685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0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u=3194065973,54660263&amp;fm=21&amp;gp=0.jpg">
            <a:extLst>
              <a:ext uri="{FF2B5EF4-FFF2-40B4-BE49-F238E27FC236}">
                <a16:creationId xmlns:a16="http://schemas.microsoft.com/office/drawing/2014/main" id="{78C7D294-A857-4780-AA2A-824E7D11D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29" b="920"/>
          <a:stretch/>
        </p:blipFill>
        <p:spPr>
          <a:xfrm>
            <a:off x="-162431" y="-125534"/>
            <a:ext cx="12512339" cy="71090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29A0D70F-ABBE-4DBD-92F4-1BB6C853D7C9}"/>
              </a:ext>
            </a:extLst>
          </p:cNvPr>
          <p:cNvSpPr txBox="1"/>
          <p:nvPr/>
        </p:nvSpPr>
        <p:spPr>
          <a:xfrm>
            <a:off x="1782984" y="907346"/>
            <a:ext cx="3714776" cy="769441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祈祷的类型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8D34AA49-2177-4616-833C-99C61670A088}"/>
              </a:ext>
            </a:extLst>
          </p:cNvPr>
          <p:cNvSpPr txBox="1"/>
          <p:nvPr/>
        </p:nvSpPr>
        <p:spPr>
          <a:xfrm>
            <a:off x="130454" y="1676787"/>
            <a:ext cx="6636802" cy="52322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颂谢：在颂谢中朝拜赞扬造物主的伟大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B704F83A-307C-41B2-A399-A8945C4921DB}"/>
              </a:ext>
            </a:extLst>
          </p:cNvPr>
          <p:cNvSpPr txBox="1"/>
          <p:nvPr/>
        </p:nvSpPr>
        <p:spPr>
          <a:xfrm>
            <a:off x="130454" y="2723227"/>
            <a:ext cx="6636802" cy="52322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转求：为罪人甚至为伤害自己的人祈祷</a:t>
            </a:r>
            <a:r>
              <a:rPr lang="en-US" altLang="en-US" sz="2800" b="1" dirty="0"/>
              <a:t> </a:t>
            </a:r>
            <a:endParaRPr lang="zh-CN" altLang="en-US" sz="2800" b="1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9F2FE13E-3B40-4155-820F-C69BD3D615BE}"/>
              </a:ext>
            </a:extLst>
          </p:cNvPr>
          <p:cNvSpPr txBox="1"/>
          <p:nvPr/>
        </p:nvSpPr>
        <p:spPr>
          <a:xfrm>
            <a:off x="130454" y="3246447"/>
            <a:ext cx="6636802" cy="52322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感恩：这是教会祈祷的特征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事事感谢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BC6A85A-4CEE-4678-ACA3-D59A8BBD2779}"/>
              </a:ext>
            </a:extLst>
          </p:cNvPr>
          <p:cNvSpPr txBox="1"/>
          <p:nvPr/>
        </p:nvSpPr>
        <p:spPr>
          <a:xfrm>
            <a:off x="130454" y="2200007"/>
            <a:ext cx="8368510" cy="52322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求恩：基督徒的求恩集中在渴望和寻求天国的来临</a:t>
            </a:r>
            <a:r>
              <a:rPr lang="en-US" altLang="en-US" sz="2800" b="1" dirty="0"/>
              <a:t> </a:t>
            </a:r>
            <a:endParaRPr lang="zh-CN" altLang="en-US" sz="2800" b="1" dirty="0"/>
          </a:p>
        </p:txBody>
      </p:sp>
      <p:sp>
        <p:nvSpPr>
          <p:cNvPr id="12" name="动作按钮: 后退或前一项 11">
            <a:hlinkClick r:id="rId3" action="ppaction://hlinksldjump"/>
            <a:extLst>
              <a:ext uri="{FF2B5EF4-FFF2-40B4-BE49-F238E27FC236}">
                <a16:creationId xmlns:a16="http://schemas.microsoft.com/office/drawing/2014/main" id="{92F3737C-A333-4DD4-A783-D5E755995A99}"/>
              </a:ext>
            </a:extLst>
          </p:cNvPr>
          <p:cNvSpPr/>
          <p:nvPr/>
        </p:nvSpPr>
        <p:spPr>
          <a:xfrm>
            <a:off x="11386183" y="6422834"/>
            <a:ext cx="702598" cy="43516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98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0053.PNG">
            <a:extLst>
              <a:ext uri="{FF2B5EF4-FFF2-40B4-BE49-F238E27FC236}">
                <a16:creationId xmlns:a16="http://schemas.microsoft.com/office/drawing/2014/main" id="{F05DD182-5EC0-40AF-A5E0-14E8E37919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28" t="16281" r="11628" b="30703"/>
          <a:stretch>
            <a:fillRect/>
          </a:stretch>
        </p:blipFill>
        <p:spPr>
          <a:xfrm>
            <a:off x="6308003" y="24572"/>
            <a:ext cx="5449623" cy="6833428"/>
          </a:xfrm>
          <a:prstGeom prst="rect">
            <a:avLst/>
          </a:prstGeom>
        </p:spPr>
      </p:pic>
      <p:pic>
        <p:nvPicPr>
          <p:cNvPr id="3" name="图片 2" descr="IMG_0054.PNG">
            <a:extLst>
              <a:ext uri="{FF2B5EF4-FFF2-40B4-BE49-F238E27FC236}">
                <a16:creationId xmlns:a16="http://schemas.microsoft.com/office/drawing/2014/main" id="{CEB3AD6D-A42F-40F6-B330-673AED46BC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12" t="16667" r="11066" b="30398"/>
          <a:stretch>
            <a:fillRect/>
          </a:stretch>
        </p:blipFill>
        <p:spPr>
          <a:xfrm>
            <a:off x="660220" y="-275422"/>
            <a:ext cx="5223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3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i11mg.jpg">
            <a:extLst>
              <a:ext uri="{FF2B5EF4-FFF2-40B4-BE49-F238E27FC236}">
                <a16:creationId xmlns:a16="http://schemas.microsoft.com/office/drawing/2014/main" id="{91A14E20-1A18-4052-9425-F9A695106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40" b="-30"/>
          <a:stretch/>
        </p:blipFill>
        <p:spPr>
          <a:xfrm>
            <a:off x="-169334" y="-143933"/>
            <a:ext cx="12530667" cy="71458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A8882EB-568F-48EA-B12A-F5854EC8F6F3}"/>
              </a:ext>
            </a:extLst>
          </p:cNvPr>
          <p:cNvSpPr txBox="1"/>
          <p:nvPr/>
        </p:nvSpPr>
        <p:spPr>
          <a:xfrm>
            <a:off x="467360" y="2184400"/>
            <a:ext cx="8585200" cy="923330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耶稣时刻在俯听我们的祈祷</a:t>
            </a:r>
          </a:p>
        </p:txBody>
      </p:sp>
      <p:sp>
        <p:nvSpPr>
          <p:cNvPr id="5" name="动作按钮: 后退或前一项 4">
            <a:hlinkClick r:id="rId3" action="ppaction://hlinksldjump"/>
            <a:extLst>
              <a:ext uri="{FF2B5EF4-FFF2-40B4-BE49-F238E27FC236}">
                <a16:creationId xmlns:a16="http://schemas.microsoft.com/office/drawing/2014/main" id="{524947DF-ECCC-4C96-AA50-69D01099BE4E}"/>
              </a:ext>
            </a:extLst>
          </p:cNvPr>
          <p:cNvSpPr/>
          <p:nvPr/>
        </p:nvSpPr>
        <p:spPr>
          <a:xfrm>
            <a:off x="11259239" y="6158429"/>
            <a:ext cx="922391" cy="674999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19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83975B-5E9C-4CC9-9895-31D084C8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DC297DB-54BA-4EEA-A932-BD635182DF10}"/>
              </a:ext>
            </a:extLst>
          </p:cNvPr>
          <p:cNvSpPr txBox="1"/>
          <p:nvPr/>
        </p:nvSpPr>
        <p:spPr>
          <a:xfrm>
            <a:off x="2952447" y="265612"/>
            <a:ext cx="314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与你分享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9E7256-8A92-4BFA-9010-FEAFAF07543C}"/>
              </a:ext>
            </a:extLst>
          </p:cNvPr>
          <p:cNvSpPr txBox="1"/>
          <p:nvPr/>
        </p:nvSpPr>
        <p:spPr>
          <a:xfrm>
            <a:off x="2290607" y="915945"/>
            <a:ext cx="329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</a:rPr>
              <a:t>、什么是祈祷？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F0CC1C-1682-4B02-9FF1-1CD0AA1884DF}"/>
              </a:ext>
            </a:extLst>
          </p:cNvPr>
          <p:cNvSpPr txBox="1"/>
          <p:nvPr/>
        </p:nvSpPr>
        <p:spPr>
          <a:xfrm>
            <a:off x="2290607" y="1385308"/>
            <a:ext cx="3635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</a:rPr>
              <a:t>、祈祷有哪些类型？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96E2CE-31D8-420C-B339-224799AC9885}"/>
              </a:ext>
            </a:extLst>
          </p:cNvPr>
          <p:cNvSpPr txBox="1"/>
          <p:nvPr/>
        </p:nvSpPr>
        <p:spPr>
          <a:xfrm>
            <a:off x="2316067" y="1902335"/>
            <a:ext cx="6532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</a:rPr>
              <a:t>、我们向谁祈祷？祈祷的泉源是什么？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195A6A-865A-496F-B4CD-A0588AD222DF}"/>
              </a:ext>
            </a:extLst>
          </p:cNvPr>
          <p:cNvSpPr txBox="1"/>
          <p:nvPr/>
        </p:nvSpPr>
        <p:spPr>
          <a:xfrm>
            <a:off x="2316067" y="2428576"/>
            <a:ext cx="4074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4</a:t>
            </a:r>
            <a:r>
              <a:rPr lang="zh-CN" altLang="en-US" sz="2800" b="1" dirty="0">
                <a:solidFill>
                  <a:schemeClr val="bg1"/>
                </a:solidFill>
              </a:rPr>
              <a:t>、我们应该如何祈祷？</a:t>
            </a:r>
          </a:p>
        </p:txBody>
      </p:sp>
      <p:sp>
        <p:nvSpPr>
          <p:cNvPr id="10" name="动作按钮: 开始 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F5C16E1-F007-42D6-9CFA-42A5A0590136}"/>
              </a:ext>
            </a:extLst>
          </p:cNvPr>
          <p:cNvSpPr/>
          <p:nvPr/>
        </p:nvSpPr>
        <p:spPr>
          <a:xfrm>
            <a:off x="11272110" y="6370853"/>
            <a:ext cx="785818" cy="395706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32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04150_32677185.jpg">
            <a:extLst>
              <a:ext uri="{FF2B5EF4-FFF2-40B4-BE49-F238E27FC236}">
                <a16:creationId xmlns:a16="http://schemas.microsoft.com/office/drawing/2014/main" id="{3066034D-DD59-491A-B386-DDF1B3741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</a:blip>
          <a:srcRect t="235" b="-123"/>
          <a:stretch/>
        </p:blipFill>
        <p:spPr>
          <a:xfrm>
            <a:off x="-159898" y="-99152"/>
            <a:ext cx="11447720" cy="69571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9B798298-51BB-415B-870D-B1FC857B1F72}"/>
              </a:ext>
            </a:extLst>
          </p:cNvPr>
          <p:cNvSpPr txBox="1"/>
          <p:nvPr/>
        </p:nvSpPr>
        <p:spPr>
          <a:xfrm>
            <a:off x="11311233" y="322470"/>
            <a:ext cx="677108" cy="30003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内心皈依的重要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9343042-3488-4D61-9637-90BF22351095}"/>
              </a:ext>
            </a:extLst>
          </p:cNvPr>
          <p:cNvSpPr txBox="1"/>
          <p:nvPr/>
        </p:nvSpPr>
        <p:spPr>
          <a:xfrm>
            <a:off x="0" y="0"/>
            <a:ext cx="11160087" cy="156966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/>
              <a:t>耶稣强调</a:t>
            </a:r>
            <a:r>
              <a:rPr lang="zh-CN" altLang="en-US" sz="2400" b="1" dirty="0"/>
              <a:t>内心皈依的重要。</a:t>
            </a:r>
            <a:endParaRPr lang="en-US" altLang="zh-CN" sz="2400" b="1" dirty="0"/>
          </a:p>
          <a:p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当我们来到祭坛，向上主奉献祭品前，我们要先与我们的弟兄姐妹和好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（玛</a:t>
            </a:r>
            <a:r>
              <a:rPr lang="en-US" altLang="en-US" b="1" dirty="0"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∶</a:t>
            </a:r>
            <a:r>
              <a:rPr lang="en-US" altLang="en-US" b="1" dirty="0">
                <a:latin typeface="楷体" pitchFamily="49" charset="-122"/>
                <a:ea typeface="楷体" pitchFamily="49" charset="-122"/>
              </a:rPr>
              <a:t>23-24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en-US" sz="2400" b="1" dirty="0"/>
              <a:t>；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要爱仇人，并为迫害我们的人祈祷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（玛</a:t>
            </a:r>
            <a:r>
              <a:rPr lang="en-US" altLang="en-US" b="1" dirty="0"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∶</a:t>
            </a:r>
            <a:r>
              <a:rPr lang="en-US" altLang="en-US" b="1" dirty="0">
                <a:latin typeface="楷体" pitchFamily="49" charset="-122"/>
                <a:ea typeface="楷体" pitchFamily="49" charset="-122"/>
              </a:rPr>
              <a:t>44-45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），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祈祷时，切勿唠叨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（玛</a:t>
            </a:r>
            <a:r>
              <a:rPr lang="en-US" altLang="en-US" b="1" dirty="0">
                <a:latin typeface="楷体" pitchFamily="49" charset="-122"/>
                <a:ea typeface="楷体" pitchFamily="49" charset="-122"/>
              </a:rPr>
              <a:t>6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∶</a:t>
            </a:r>
            <a:r>
              <a:rPr lang="en-US" altLang="en-US" b="1" dirty="0">
                <a:latin typeface="楷体" pitchFamily="49" charset="-122"/>
                <a:ea typeface="楷体" pitchFamily="49" charset="-122"/>
              </a:rPr>
              <a:t>7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要自内心深处宽恕别人</a:t>
            </a:r>
            <a:r>
              <a:rPr lang="zh-CN" altLang="en-US" b="1" dirty="0"/>
              <a:t>（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玛</a:t>
            </a:r>
            <a:r>
              <a:rPr lang="en-US" altLang="en-US" b="1" dirty="0">
                <a:latin typeface="楷体" pitchFamily="49" charset="-122"/>
                <a:ea typeface="楷体" pitchFamily="49" charset="-122"/>
              </a:rPr>
              <a:t>6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∶</a:t>
            </a:r>
            <a:r>
              <a:rPr lang="en-US" altLang="en-US" b="1" dirty="0">
                <a:latin typeface="楷体" pitchFamily="49" charset="-122"/>
                <a:ea typeface="楷体" pitchFamily="49" charset="-122"/>
              </a:rPr>
              <a:t>14-15</a:t>
            </a:r>
            <a:r>
              <a:rPr lang="zh-CN" altLang="en-US" b="1" dirty="0"/>
              <a:t>）</a:t>
            </a:r>
            <a:r>
              <a:rPr lang="zh-CN" altLang="en-US" sz="2400" b="1" dirty="0"/>
              <a:t>；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要心地纯洁，首先寻求天国</a:t>
            </a:r>
            <a:r>
              <a:rPr lang="zh-CN" altLang="en-US" sz="1600" b="1" dirty="0"/>
              <a:t>（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玛</a:t>
            </a:r>
            <a:r>
              <a:rPr lang="en-US" altLang="en-US" b="1" dirty="0">
                <a:latin typeface="楷体" pitchFamily="49" charset="-122"/>
                <a:ea typeface="楷体" pitchFamily="49" charset="-122"/>
              </a:rPr>
              <a:t>6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∶</a:t>
            </a:r>
            <a:r>
              <a:rPr lang="en-US" altLang="en-US" b="1" dirty="0">
                <a:latin typeface="楷体" pitchFamily="49" charset="-122"/>
                <a:ea typeface="楷体" pitchFamily="49" charset="-122"/>
              </a:rPr>
              <a:t>21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en-US" b="1" dirty="0">
                <a:latin typeface="楷体" pitchFamily="49" charset="-122"/>
                <a:ea typeface="楷体" pitchFamily="49" charset="-122"/>
              </a:rPr>
              <a:t>25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en-US" b="1" dirty="0">
                <a:latin typeface="楷体" pitchFamily="49" charset="-122"/>
                <a:ea typeface="楷体" pitchFamily="49" charset="-122"/>
              </a:rPr>
              <a:t>33</a:t>
            </a:r>
            <a:r>
              <a:rPr lang="zh-CN" altLang="en-US" sz="1600" b="1" dirty="0"/>
              <a:t>）</a:t>
            </a:r>
            <a:r>
              <a:rPr lang="zh-CN" altLang="en-US" sz="2400" b="1" dirty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839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87a33f431adcbef8ec3490fafaf2edda2cc9f18.jpg">
            <a:extLst>
              <a:ext uri="{FF2B5EF4-FFF2-40B4-BE49-F238E27FC236}">
                <a16:creationId xmlns:a16="http://schemas.microsoft.com/office/drawing/2014/main" id="{7CA6D179-B012-420B-9C43-98252A5430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060" b="2969"/>
          <a:stretch>
            <a:fillRect/>
          </a:stretch>
        </p:blipFill>
        <p:spPr>
          <a:xfrm>
            <a:off x="0" y="-25214"/>
            <a:ext cx="12481961" cy="6921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85C6C6-2478-4C29-BE70-C376B3D2FA06}"/>
              </a:ext>
            </a:extLst>
          </p:cNvPr>
          <p:cNvSpPr txBox="1"/>
          <p:nvPr/>
        </p:nvSpPr>
        <p:spPr>
          <a:xfrm>
            <a:off x="552450" y="5695900"/>
            <a:ext cx="11377059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祈祷是一种战斗；借着祈祷我们能保持警醒，能免陷于诱惑。路加福音告诉我们了三个有关祈祷的比喻</a:t>
            </a:r>
            <a:r>
              <a:rPr lang="en-US" altLang="zh-CN" sz="36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.</a:t>
            </a:r>
            <a:endParaRPr lang="zh-CN" altLang="en-US" sz="36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897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3EB573D-E50C-46C2-9DEC-3FDF54A6B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209406" cy="69758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6088A-5DF0-4E25-9294-8D6221500862}"/>
              </a:ext>
            </a:extLst>
          </p:cNvPr>
          <p:cNvSpPr txBox="1"/>
          <p:nvPr/>
        </p:nvSpPr>
        <p:spPr>
          <a:xfrm>
            <a:off x="11389871" y="605573"/>
            <a:ext cx="553998" cy="53729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要保持信德，并承行天父的旨意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9DBAC-6929-40A3-A7EC-B4F9CF0AC9E9}"/>
              </a:ext>
            </a:extLst>
          </p:cNvPr>
          <p:cNvSpPr txBox="1"/>
          <p:nvPr/>
        </p:nvSpPr>
        <p:spPr>
          <a:xfrm>
            <a:off x="113123" y="187285"/>
            <a:ext cx="612742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祈祷时，我们要保持信德，要有子女的胆量，并与天主的计划合作，</a:t>
            </a:r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“</a:t>
            </a:r>
            <a:r>
              <a:rPr lang="zh-CN" altLang="en-US" sz="32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你们祈祷时，不论求什么，只要你们相信必得，必给你们成就</a:t>
            </a:r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”</a:t>
            </a:r>
            <a:r>
              <a:rPr lang="zh-CN" altLang="en-US" sz="16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（谷</a:t>
            </a:r>
            <a:r>
              <a:rPr lang="en-US" altLang="en-US" sz="16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11</a:t>
            </a:r>
            <a:r>
              <a:rPr lang="zh-CN" altLang="en-US" sz="16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∶</a:t>
            </a:r>
            <a:r>
              <a:rPr lang="en-US" altLang="en-US" sz="16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24</a:t>
            </a:r>
            <a:r>
              <a:rPr lang="zh-CN" altLang="en-US" sz="16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）</a:t>
            </a:r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。 “</a:t>
            </a:r>
            <a:r>
              <a:rPr lang="zh-CN" altLang="en-US" sz="32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为信的人，一切都是可能的。</a:t>
            </a:r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”</a:t>
            </a:r>
            <a:r>
              <a:rPr lang="zh-CN" altLang="en-US" sz="16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（谷</a:t>
            </a:r>
            <a:r>
              <a:rPr lang="en-US" altLang="en-US" sz="16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9</a:t>
            </a:r>
            <a:r>
              <a:rPr lang="zh-CN" altLang="en-US" sz="16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∶</a:t>
            </a:r>
            <a:r>
              <a:rPr lang="en-US" altLang="en-US" sz="16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23</a:t>
            </a:r>
            <a:r>
              <a:rPr lang="zh-CN" altLang="en-US" sz="16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）</a:t>
            </a:r>
            <a:endParaRPr lang="zh-CN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836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50711_161326.jpg">
            <a:extLst>
              <a:ext uri="{FF2B5EF4-FFF2-40B4-BE49-F238E27FC236}">
                <a16:creationId xmlns:a16="http://schemas.microsoft.com/office/drawing/2014/main" id="{DE7444B7-26E8-1E8D-C4D4-A1B31C7432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contrast="10000"/>
          </a:blip>
          <a:srcRect l="5214" r="139" b="12734"/>
          <a:stretch/>
        </p:blipFill>
        <p:spPr>
          <a:xfrm>
            <a:off x="-57888" y="-88625"/>
            <a:ext cx="5593984" cy="68791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E0668F9-F775-3429-1DF2-D38D15E4E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780" y="4065607"/>
            <a:ext cx="2735070" cy="27359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A36B47-66CA-7F8F-D058-7457A0B83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878" y="688942"/>
            <a:ext cx="2982012" cy="372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0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57681728-CEE8-4365-B038-4C17D6820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408"/>
          <a:stretch/>
        </p:blipFill>
        <p:spPr>
          <a:xfrm>
            <a:off x="0" y="-1"/>
            <a:ext cx="12192000" cy="6858002"/>
          </a:xfrm>
          <a:prstGeom prst="rect">
            <a:avLst/>
          </a:prstGeom>
          <a:solidFill>
            <a:srgbClr val="660033">
              <a:alpha val="49000"/>
            </a:srgbClr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D18DA2-8DA7-42EC-B0D7-09E10587B514}"/>
              </a:ext>
            </a:extLst>
          </p:cNvPr>
          <p:cNvSpPr txBox="1"/>
          <p:nvPr/>
        </p:nvSpPr>
        <p:spPr>
          <a:xfrm>
            <a:off x="6840308" y="189028"/>
            <a:ext cx="3429024" cy="707886"/>
          </a:xfrm>
          <a:prstGeom prst="rect">
            <a:avLst/>
          </a:prstGeom>
          <a:solidFill>
            <a:srgbClr val="660033">
              <a:alpha val="8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祈祷的泉源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1D643-C59A-4AD2-8C1F-0A6F003C11D0}"/>
              </a:ext>
            </a:extLst>
          </p:cNvPr>
          <p:cNvSpPr txBox="1"/>
          <p:nvPr/>
        </p:nvSpPr>
        <p:spPr>
          <a:xfrm>
            <a:off x="4783536" y="1066955"/>
            <a:ext cx="1714512" cy="492443"/>
          </a:xfrm>
          <a:prstGeom prst="rect">
            <a:avLst/>
          </a:prstGeom>
          <a:solidFill>
            <a:srgbClr val="660033">
              <a:alpha val="82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</a:rPr>
              <a:t>天主圣言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208E4-5EAB-4ACB-970A-CC98AC0BC510}"/>
              </a:ext>
            </a:extLst>
          </p:cNvPr>
          <p:cNvSpPr txBox="1"/>
          <p:nvPr/>
        </p:nvSpPr>
        <p:spPr>
          <a:xfrm>
            <a:off x="4783536" y="2015666"/>
            <a:ext cx="1785950" cy="492443"/>
          </a:xfrm>
          <a:prstGeom prst="rect">
            <a:avLst/>
          </a:prstGeom>
          <a:solidFill>
            <a:srgbClr val="660033">
              <a:alpha val="82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</a:rPr>
              <a:t>教会礼仪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C5D78-E9BB-43B9-B934-C439BF0C3F03}"/>
              </a:ext>
            </a:extLst>
          </p:cNvPr>
          <p:cNvSpPr txBox="1"/>
          <p:nvPr/>
        </p:nvSpPr>
        <p:spPr>
          <a:xfrm>
            <a:off x="4825310" y="2843181"/>
            <a:ext cx="1714512" cy="492443"/>
          </a:xfrm>
          <a:prstGeom prst="rect">
            <a:avLst/>
          </a:prstGeom>
          <a:solidFill>
            <a:srgbClr val="660033">
              <a:alpha val="82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</a:rPr>
              <a:t>超性德行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01F39C-457F-42D1-9C7C-9DB5298D0841}"/>
              </a:ext>
            </a:extLst>
          </p:cNvPr>
          <p:cNvSpPr txBox="1"/>
          <p:nvPr/>
        </p:nvSpPr>
        <p:spPr>
          <a:xfrm>
            <a:off x="4783536" y="3742345"/>
            <a:ext cx="1857388" cy="492443"/>
          </a:xfrm>
          <a:prstGeom prst="rect">
            <a:avLst/>
          </a:prstGeom>
          <a:solidFill>
            <a:srgbClr val="660033">
              <a:alpha val="82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</a:rPr>
              <a:t>生活体验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489C9-BAF9-46F2-83B7-619B43BD86F2}"/>
              </a:ext>
            </a:extLst>
          </p:cNvPr>
          <p:cNvSpPr txBox="1"/>
          <p:nvPr/>
        </p:nvSpPr>
        <p:spPr>
          <a:xfrm>
            <a:off x="6504074" y="1054473"/>
            <a:ext cx="5687926" cy="892552"/>
          </a:xfrm>
          <a:prstGeom prst="rect">
            <a:avLst/>
          </a:prstGeom>
          <a:solidFill>
            <a:srgbClr val="660033">
              <a:alpha val="82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</a:rPr>
              <a:t>教会竭力鼓励信友经常默想圣经，以获取“耶稣基督的卓越学问”。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5FB1B-DCD9-4E24-AEA3-F46F16D59314}"/>
              </a:ext>
            </a:extLst>
          </p:cNvPr>
          <p:cNvSpPr txBox="1"/>
          <p:nvPr/>
        </p:nvSpPr>
        <p:spPr>
          <a:xfrm>
            <a:off x="6504074" y="1937000"/>
            <a:ext cx="5687926" cy="892552"/>
          </a:xfrm>
          <a:prstGeom prst="rect">
            <a:avLst/>
          </a:prstGeom>
          <a:solidFill>
            <a:srgbClr val="660033">
              <a:alpha val="82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</a:rPr>
              <a:t>在礼仪庆典中，耶稣和圣神向我们宣布、实现并通传救恩。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862A5-EAB5-477D-BDBA-0D0FBF7ED621}"/>
              </a:ext>
            </a:extLst>
          </p:cNvPr>
          <p:cNvSpPr txBox="1"/>
          <p:nvPr/>
        </p:nvSpPr>
        <p:spPr>
          <a:xfrm>
            <a:off x="6504074" y="2801298"/>
            <a:ext cx="5687926" cy="892552"/>
          </a:xfrm>
          <a:prstGeom prst="rect">
            <a:avLst/>
          </a:prstGeom>
          <a:solidFill>
            <a:srgbClr val="660033">
              <a:alpha val="82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</a:rPr>
              <a:t>在信德、望德与爱德中，圣神教我们祈祷。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0E7391-A16D-4481-B9FD-BDBDD1A902F4}"/>
              </a:ext>
            </a:extLst>
          </p:cNvPr>
          <p:cNvSpPr txBox="1"/>
          <p:nvPr/>
        </p:nvSpPr>
        <p:spPr>
          <a:xfrm>
            <a:off x="6504074" y="3712079"/>
            <a:ext cx="5687926" cy="892552"/>
          </a:xfrm>
          <a:prstGeom prst="rect">
            <a:avLst/>
          </a:prstGeom>
          <a:solidFill>
            <a:srgbClr val="660033">
              <a:alpha val="82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</a:rPr>
              <a:t>在每天发生的事件中，上主都赐给我们祂的圣神，使我们的心中涌出祈祷。</a:t>
            </a:r>
          </a:p>
        </p:txBody>
      </p:sp>
      <p:sp>
        <p:nvSpPr>
          <p:cNvPr id="21" name="动作按钮: 后退或前一项 20">
            <a:hlinkClick r:id="rId3" action="ppaction://hlinksldjump"/>
            <a:extLst>
              <a:ext uri="{FF2B5EF4-FFF2-40B4-BE49-F238E27FC236}">
                <a16:creationId xmlns:a16="http://schemas.microsoft.com/office/drawing/2014/main" id="{4B378E3A-B266-48F1-98AF-0943F05495CF}"/>
              </a:ext>
            </a:extLst>
          </p:cNvPr>
          <p:cNvSpPr/>
          <p:nvPr/>
        </p:nvSpPr>
        <p:spPr>
          <a:xfrm>
            <a:off x="11386183" y="6422834"/>
            <a:ext cx="702598" cy="43516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41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AF6FB9D-1A5D-4FF2-AF8F-1F2CB1CA0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254593" cy="7235806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76266281-ED59-431E-9A64-2F86D437D932}"/>
              </a:ext>
            </a:extLst>
          </p:cNvPr>
          <p:cNvSpPr txBox="1"/>
          <p:nvPr/>
        </p:nvSpPr>
        <p:spPr>
          <a:xfrm>
            <a:off x="670551" y="245324"/>
            <a:ext cx="4175767" cy="707886"/>
          </a:xfrm>
          <a:prstGeom prst="rect">
            <a:avLst/>
          </a:prstGeom>
          <a:solidFill>
            <a:srgbClr val="660033">
              <a:alpha val="82000"/>
            </a:srgb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我们向谁祈祷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AC6924E-B5BD-432D-AC67-06DDFE7E4921}"/>
              </a:ext>
            </a:extLst>
          </p:cNvPr>
          <p:cNvSpPr txBox="1"/>
          <p:nvPr/>
        </p:nvSpPr>
        <p:spPr>
          <a:xfrm>
            <a:off x="670553" y="930048"/>
            <a:ext cx="4175768" cy="492443"/>
          </a:xfrm>
          <a:prstGeom prst="rect">
            <a:avLst/>
          </a:prstGeom>
          <a:solidFill>
            <a:srgbClr val="660033">
              <a:alpha val="82000"/>
            </a:srgb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6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dirty="0"/>
              <a:t>向天父祈祷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311CD2A-364F-4628-9015-822D2D101578}"/>
              </a:ext>
            </a:extLst>
          </p:cNvPr>
          <p:cNvSpPr txBox="1"/>
          <p:nvPr/>
        </p:nvSpPr>
        <p:spPr>
          <a:xfrm>
            <a:off x="670553" y="1397535"/>
            <a:ext cx="4175768" cy="492443"/>
          </a:xfrm>
          <a:prstGeom prst="rect">
            <a:avLst/>
          </a:prstGeom>
          <a:solidFill>
            <a:srgbClr val="660033">
              <a:alpha val="82000"/>
            </a:srgb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6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dirty="0"/>
              <a:t>向耶稣祈祷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D3CD8CF-0F15-4486-B42D-4D060DD5BFE7}"/>
              </a:ext>
            </a:extLst>
          </p:cNvPr>
          <p:cNvSpPr txBox="1"/>
          <p:nvPr/>
        </p:nvSpPr>
        <p:spPr>
          <a:xfrm>
            <a:off x="670553" y="1866816"/>
            <a:ext cx="4175765" cy="492443"/>
          </a:xfrm>
          <a:prstGeom prst="rect">
            <a:avLst/>
          </a:prstGeom>
          <a:solidFill>
            <a:srgbClr val="660033">
              <a:alpha val="82000"/>
            </a:srgb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6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dirty="0"/>
              <a:t>向圣神祈祷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52F869D-C50D-498B-87DE-0F7D56D74113}"/>
              </a:ext>
            </a:extLst>
          </p:cNvPr>
          <p:cNvSpPr txBox="1"/>
          <p:nvPr/>
        </p:nvSpPr>
        <p:spPr>
          <a:xfrm>
            <a:off x="670551" y="2359259"/>
            <a:ext cx="4175767" cy="492443"/>
          </a:xfrm>
          <a:prstGeom prst="rect">
            <a:avLst/>
          </a:prstGeom>
          <a:solidFill>
            <a:srgbClr val="660033">
              <a:alpha val="82000"/>
            </a:srgb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6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dirty="0"/>
              <a:t>与天主之母共融</a:t>
            </a:r>
          </a:p>
        </p:txBody>
      </p:sp>
    </p:spTree>
    <p:extLst>
      <p:ext uri="{BB962C8B-B14F-4D97-AF65-F5344CB8AC3E}">
        <p14:creationId xmlns:p14="http://schemas.microsoft.com/office/powerpoint/2010/main" val="183095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DAA3582-EF55-4E9E-8B33-E6597D63A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2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0F7BECE1-81B6-42B5-B9A2-FF87EAEEC9A8}"/>
              </a:ext>
            </a:extLst>
          </p:cNvPr>
          <p:cNvSpPr txBox="1"/>
          <p:nvPr/>
        </p:nvSpPr>
        <p:spPr>
          <a:xfrm>
            <a:off x="1459818" y="5411076"/>
            <a:ext cx="3696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有利于祈祷的地方</a:t>
            </a: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A808FFCE-3840-44DF-9034-12CD319DFB9F}"/>
              </a:ext>
            </a:extLst>
          </p:cNvPr>
          <p:cNvSpPr txBox="1"/>
          <p:nvPr/>
        </p:nvSpPr>
        <p:spPr>
          <a:xfrm>
            <a:off x="1459818" y="6037111"/>
            <a:ext cx="1491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圣堂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F91D7265-EF2D-40C0-ABF3-50A003DB61F5}"/>
              </a:ext>
            </a:extLst>
          </p:cNvPr>
          <p:cNvSpPr txBox="1"/>
          <p:nvPr/>
        </p:nvSpPr>
        <p:spPr>
          <a:xfrm>
            <a:off x="2951462" y="6016481"/>
            <a:ext cx="5397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 </a:t>
            </a:r>
            <a:r>
              <a:rPr lang="zh-CN" altLang="en-US" sz="32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安放圣经和圣像的祈祷角落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5AEC1F0B-7D5F-425D-8DBA-305250AD96EC}"/>
              </a:ext>
            </a:extLst>
          </p:cNvPr>
          <p:cNvSpPr txBox="1"/>
          <p:nvPr/>
        </p:nvSpPr>
        <p:spPr>
          <a:xfrm>
            <a:off x="8330039" y="5995851"/>
            <a:ext cx="3028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宁静的大自然</a:t>
            </a:r>
          </a:p>
        </p:txBody>
      </p:sp>
      <p:sp>
        <p:nvSpPr>
          <p:cNvPr id="9" name="动作按钮: 后退或前一项 8">
            <a:hlinkClick r:id="rId3" action="ppaction://hlinksldjump"/>
            <a:extLst>
              <a:ext uri="{FF2B5EF4-FFF2-40B4-BE49-F238E27FC236}">
                <a16:creationId xmlns:a16="http://schemas.microsoft.com/office/drawing/2014/main" id="{063A8D38-F972-4699-8F9D-51106AAB4170}"/>
              </a:ext>
            </a:extLst>
          </p:cNvPr>
          <p:cNvSpPr/>
          <p:nvPr/>
        </p:nvSpPr>
        <p:spPr>
          <a:xfrm>
            <a:off x="11386183" y="6422834"/>
            <a:ext cx="702598" cy="43516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98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2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5B3512F-5881-4FD1-B2D4-1675A6488E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46"/>
          <a:stretch/>
        </p:blipFill>
        <p:spPr>
          <a:xfrm>
            <a:off x="0" y="-76110"/>
            <a:ext cx="12192000" cy="6934110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D05FEF07-99FF-4A8C-B854-F49357641A9C}"/>
              </a:ext>
            </a:extLst>
          </p:cNvPr>
          <p:cNvSpPr txBox="1"/>
          <p:nvPr/>
        </p:nvSpPr>
        <p:spPr>
          <a:xfrm>
            <a:off x="2651760" y="472036"/>
            <a:ext cx="7193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66003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祈祷的表达方式</a:t>
            </a:r>
          </a:p>
        </p:txBody>
      </p:sp>
    </p:spTree>
    <p:extLst>
      <p:ext uri="{BB962C8B-B14F-4D97-AF65-F5344CB8AC3E}">
        <p14:creationId xmlns:p14="http://schemas.microsoft.com/office/powerpoint/2010/main" val="403463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3E2768-FFF6-479A-9A59-719B2EAF2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6" y="0"/>
            <a:ext cx="11049918" cy="6858000"/>
          </a:xfrm>
          <a:prstGeom prst="rect">
            <a:avLst/>
          </a:prstGeom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9A324D3D-23F4-478F-B668-9DC4ECA4FB5A}"/>
              </a:ext>
            </a:extLst>
          </p:cNvPr>
          <p:cNvSpPr txBox="1"/>
          <p:nvPr/>
        </p:nvSpPr>
        <p:spPr>
          <a:xfrm>
            <a:off x="11049918" y="1150896"/>
            <a:ext cx="1107996" cy="22781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</a:rPr>
              <a:t>口祷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70C0C5EB-5CF2-453C-9D7C-246D5695068F}"/>
              </a:ext>
            </a:extLst>
          </p:cNvPr>
          <p:cNvSpPr txBox="1"/>
          <p:nvPr/>
        </p:nvSpPr>
        <p:spPr>
          <a:xfrm>
            <a:off x="198386" y="5084794"/>
            <a:ext cx="10851532" cy="1692771"/>
          </a:xfrm>
          <a:prstGeom prst="rect">
            <a:avLst/>
          </a:prstGeom>
          <a:solidFill>
            <a:srgbClr val="660033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我们人是由灵魂和肉身所组成的；因此，我们需要将内心的感受形之于外；我们心里所想的也能借口祷的言语而</a:t>
            </a:r>
            <a:r>
              <a:rPr lang="zh-CN" altLang="en-US" sz="3600" b="1" dirty="0">
                <a:solidFill>
                  <a:schemeClr val="bg1"/>
                </a:solidFill>
              </a:rPr>
              <a:t>具体化</a:t>
            </a:r>
            <a:r>
              <a:rPr lang="zh-CN" altLang="en-US" sz="3200" b="1" dirty="0">
                <a:solidFill>
                  <a:schemeClr val="bg1"/>
                </a:solidFill>
              </a:rPr>
              <a:t>，口祷是最适合群众的祈祷方式。</a:t>
            </a:r>
          </a:p>
        </p:txBody>
      </p:sp>
    </p:spTree>
    <p:extLst>
      <p:ext uri="{BB962C8B-B14F-4D97-AF65-F5344CB8AC3E}">
        <p14:creationId xmlns:p14="http://schemas.microsoft.com/office/powerpoint/2010/main" val="198495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2578</Words>
  <Application>Microsoft Office PowerPoint</Application>
  <PresentationFormat>宽屏</PresentationFormat>
  <Paragraphs>129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等线</vt:lpstr>
      <vt:lpstr>等线 Light</vt:lpstr>
      <vt:lpstr>方正粗黑宋简体</vt:lpstr>
      <vt:lpstr>方正舒体</vt:lpstr>
      <vt:lpstr>黑体</vt:lpstr>
      <vt:lpstr>华文琥珀</vt:lpstr>
      <vt:lpstr>华文楷体</vt:lpstr>
      <vt:lpstr>华文行楷</vt:lpstr>
      <vt:lpstr>楷体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yixin</dc:creator>
  <cp:lastModifiedBy>yixin xu</cp:lastModifiedBy>
  <cp:revision>91</cp:revision>
  <dcterms:created xsi:type="dcterms:W3CDTF">2021-02-25T09:17:43Z</dcterms:created>
  <dcterms:modified xsi:type="dcterms:W3CDTF">2024-03-08T02:11:28Z</dcterms:modified>
</cp:coreProperties>
</file>